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1799" autoAdjust="0"/>
  </p:normalViewPr>
  <p:slideViewPr>
    <p:cSldViewPr>
      <p:cViewPr varScale="1">
        <p:scale>
          <a:sx n="46" d="100"/>
          <a:sy n="46" d="100"/>
        </p:scale>
        <p:origin x="-266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B02BD1-C220-4A43-8538-E934397305FF}" type="datetimeFigureOut">
              <a:rPr lang="lt-LT" smtClean="0"/>
              <a:t>2015.03.10</a:t>
            </a:fld>
            <a:endParaRPr lang="lt-L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D8A2CB-8BAF-48D9-8FCF-285AEBB62C20}" type="slidenum">
              <a:rPr lang="lt-LT" smtClean="0"/>
              <a:t>‹#›</a:t>
            </a:fld>
            <a:endParaRPr lang="lt-LT"/>
          </a:p>
        </p:txBody>
      </p:sp>
    </p:spTree>
    <p:extLst>
      <p:ext uri="{BB962C8B-B14F-4D97-AF65-F5344CB8AC3E}">
        <p14:creationId xmlns:p14="http://schemas.microsoft.com/office/powerpoint/2010/main" val="597106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200" kern="1200" dirty="0" smtClean="0">
                <a:solidFill>
                  <a:schemeClr val="tx1"/>
                </a:solidFill>
                <a:effectLst/>
                <a:latin typeface="+mn-lt"/>
                <a:ea typeface="+mn-ea"/>
                <a:cs typeface="+mn-cs"/>
              </a:rPr>
              <a:t>Atsitiktinai 1-5 metų amžiaus vaikai dažniausiai apsinuodija medikamentais (apie 70% visų atsitiktinių apsinuodijimų), retesni vaikų atsitiktiniai apsinuodijimai buityje naudojamomis cheminėmis toksinėmis medžiagomis, smalkėmis, grybais ar uogomis.</a:t>
            </a:r>
          </a:p>
          <a:p>
            <a:endParaRPr lang="lt-LT" dirty="0"/>
          </a:p>
        </p:txBody>
      </p:sp>
      <p:sp>
        <p:nvSpPr>
          <p:cNvPr id="4" name="Slide Number Placeholder 3"/>
          <p:cNvSpPr>
            <a:spLocks noGrp="1"/>
          </p:cNvSpPr>
          <p:nvPr>
            <p:ph type="sldNum" sz="quarter" idx="10"/>
          </p:nvPr>
        </p:nvSpPr>
        <p:spPr/>
        <p:txBody>
          <a:bodyPr/>
          <a:lstStyle/>
          <a:p>
            <a:fld id="{D7D8A2CB-8BAF-48D9-8FCF-285AEBB62C20}" type="slidenum">
              <a:rPr lang="lt-LT" smtClean="0"/>
              <a:t>1</a:t>
            </a:fld>
            <a:endParaRPr lang="lt-LT"/>
          </a:p>
        </p:txBody>
      </p:sp>
    </p:spTree>
    <p:extLst>
      <p:ext uri="{BB962C8B-B14F-4D97-AF65-F5344CB8AC3E}">
        <p14:creationId xmlns:p14="http://schemas.microsoft.com/office/powerpoint/2010/main" val="3302659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200" b="1" i="0" kern="1200" dirty="0" err="1" smtClean="0">
                <a:solidFill>
                  <a:schemeClr val="tx1"/>
                </a:solidFill>
                <a:effectLst/>
                <a:latin typeface="+mn-lt"/>
                <a:ea typeface="+mn-ea"/>
                <a:cs typeface="+mn-cs"/>
              </a:rPr>
              <a:t>Gluodenai</a:t>
            </a:r>
            <a:r>
              <a:rPr lang="lt-LT" sz="1200" b="0" i="0" kern="1200" dirty="0" err="1" smtClean="0">
                <a:solidFill>
                  <a:schemeClr val="tx1"/>
                </a:solidFill>
                <a:effectLst/>
                <a:latin typeface="+mn-lt"/>
                <a:ea typeface="+mn-ea"/>
                <a:cs typeface="+mn-cs"/>
              </a:rPr>
              <a:t> (</a:t>
            </a:r>
            <a:r>
              <a:rPr lang="lt-LT" sz="1200" b="0" i="0" u="none" strike="noStrike" kern="1200" dirty="0" err="1" smtClean="0">
                <a:solidFill>
                  <a:schemeClr val="tx1"/>
                </a:solidFill>
                <a:effectLst/>
                <a:latin typeface="+mn-lt"/>
                <a:ea typeface="+mn-ea"/>
                <a:cs typeface="+mn-cs"/>
              </a:rPr>
              <a:t>lot</a:t>
            </a:r>
            <a:r>
              <a:rPr lang="lt-LT" sz="1200" b="0" i="0" u="none" strike="noStrike" kern="1200" dirty="0" smtClean="0">
                <a:solidFill>
                  <a:schemeClr val="tx1"/>
                </a:solidFill>
                <a:effectLst/>
                <a:latin typeface="+mn-lt"/>
                <a:ea typeface="+mn-ea"/>
                <a:cs typeface="+mn-cs"/>
              </a:rPr>
              <a:t>.</a:t>
            </a:r>
            <a:r>
              <a:rPr lang="lt-LT" sz="1200" b="0" i="0" kern="1200" dirty="0" smtClean="0">
                <a:solidFill>
                  <a:schemeClr val="tx1"/>
                </a:solidFill>
                <a:effectLst/>
                <a:latin typeface="+mn-lt"/>
                <a:ea typeface="+mn-ea"/>
                <a:cs typeface="+mn-cs"/>
              </a:rPr>
              <a:t> </a:t>
            </a:r>
            <a:r>
              <a:rPr lang="lt-LT" sz="1200" b="0" i="1" kern="1200" dirty="0" err="1" smtClean="0">
                <a:solidFill>
                  <a:schemeClr val="tx1"/>
                </a:solidFill>
                <a:effectLst/>
                <a:latin typeface="+mn-lt"/>
                <a:ea typeface="+mn-ea"/>
                <a:cs typeface="+mn-cs"/>
              </a:rPr>
              <a:t>Anguidae</a:t>
            </a:r>
            <a:r>
              <a:rPr lang="lt-LT" sz="1200" b="0" i="0" kern="1200" dirty="0" smtClean="0">
                <a:solidFill>
                  <a:schemeClr val="tx1"/>
                </a:solidFill>
                <a:effectLst/>
                <a:latin typeface="+mn-lt"/>
                <a:ea typeface="+mn-ea"/>
                <a:cs typeface="+mn-cs"/>
              </a:rPr>
              <a:t>) – </a:t>
            </a:r>
            <a:r>
              <a:rPr lang="lt-LT" sz="1200" b="0" i="0" u="none" strike="noStrike" kern="1200" dirty="0" err="1" smtClean="0">
                <a:solidFill>
                  <a:schemeClr val="tx1"/>
                </a:solidFill>
                <a:effectLst/>
                <a:latin typeface="+mn-lt"/>
                <a:ea typeface="+mn-ea"/>
                <a:cs typeface="+mn-cs"/>
              </a:rPr>
              <a:t>driežų</a:t>
            </a:r>
            <a:r>
              <a:rPr lang="lt-LT" sz="1200" b="0" i="0" kern="1200" dirty="0" err="1" smtClean="0">
                <a:solidFill>
                  <a:schemeClr val="tx1"/>
                </a:solidFill>
                <a:effectLst/>
                <a:latin typeface="+mn-lt"/>
                <a:ea typeface="+mn-ea"/>
                <a:cs typeface="+mn-cs"/>
              </a:rPr>
              <a:t> pobūrio</a:t>
            </a:r>
            <a:r>
              <a:rPr lang="lt-LT" sz="1200" b="0" i="0" kern="1200" dirty="0" smtClean="0">
                <a:solidFill>
                  <a:schemeClr val="tx1"/>
                </a:solidFill>
                <a:effectLst/>
                <a:latin typeface="+mn-lt"/>
                <a:ea typeface="+mn-ea"/>
                <a:cs typeface="+mn-cs"/>
              </a:rPr>
              <a:t> šeima, kuriai priklauso gyvatiškai pailgėjusį kūną turintys ropliai. Kūną dengia lygūs </a:t>
            </a:r>
            <a:r>
              <a:rPr lang="lt-LT" sz="1200" b="0" i="0" kern="1200" dirty="0" err="1" smtClean="0">
                <a:solidFill>
                  <a:schemeClr val="tx1"/>
                </a:solidFill>
                <a:effectLst/>
                <a:latin typeface="+mn-lt"/>
                <a:ea typeface="+mn-ea"/>
                <a:cs typeface="+mn-cs"/>
              </a:rPr>
              <a:t>čerpiški </a:t>
            </a:r>
            <a:r>
              <a:rPr lang="lt-LT" sz="1200" b="0" i="0" u="none" strike="noStrike" kern="1200" dirty="0" err="1" smtClean="0">
                <a:solidFill>
                  <a:schemeClr val="tx1"/>
                </a:solidFill>
                <a:effectLst/>
                <a:latin typeface="+mn-lt"/>
                <a:ea typeface="+mn-ea"/>
                <a:cs typeface="+mn-cs"/>
              </a:rPr>
              <a:t>žvynai</a:t>
            </a:r>
            <a:r>
              <a:rPr lang="lt-LT" sz="1200" b="0" i="0" kern="1200" dirty="0" smtClean="0">
                <a:solidFill>
                  <a:schemeClr val="tx1"/>
                </a:solidFill>
                <a:effectLst/>
                <a:latin typeface="+mn-lt"/>
                <a:ea typeface="+mn-ea"/>
                <a:cs typeface="+mn-cs"/>
              </a:rPr>
              <a:t>. Galūnės įvairiai nunykę.</a:t>
            </a:r>
            <a:r>
              <a:rPr lang="lt-LT" sz="1200" b="0" i="1" kern="1200" dirty="0" smtClean="0">
                <a:solidFill>
                  <a:schemeClr val="tx1"/>
                </a:solidFill>
                <a:effectLst/>
                <a:latin typeface="+mn-lt"/>
                <a:ea typeface="+mn-ea"/>
                <a:cs typeface="+mn-cs"/>
              </a:rPr>
              <a:t> Pagal išvaizdą primena gyvatę</a:t>
            </a:r>
            <a:r>
              <a:rPr lang="lt-LT" sz="1200" b="0" i="0" kern="1200" dirty="0" smtClean="0">
                <a:solidFill>
                  <a:schemeClr val="tx1"/>
                </a:solidFill>
                <a:effectLst/>
                <a:latin typeface="+mn-lt"/>
                <a:ea typeface="+mn-ea"/>
                <a:cs typeface="+mn-cs"/>
              </a:rPr>
              <a:t>, todėl Lietuvoje dar </a:t>
            </a:r>
            <a:r>
              <a:rPr lang="lt-LT" sz="1200" b="0" i="0" kern="1200" dirty="0" err="1" smtClean="0">
                <a:solidFill>
                  <a:schemeClr val="tx1"/>
                </a:solidFill>
                <a:effectLst/>
                <a:latin typeface="+mn-lt"/>
                <a:ea typeface="+mn-ea"/>
                <a:cs typeface="+mn-cs"/>
              </a:rPr>
              <a:t>vadinamas </a:t>
            </a:r>
            <a:r>
              <a:rPr lang="lt-LT" sz="1200" b="0" i="1" kern="1200" dirty="0" err="1" smtClean="0">
                <a:solidFill>
                  <a:schemeClr val="tx1"/>
                </a:solidFill>
                <a:effectLst/>
                <a:latin typeface="+mn-lt"/>
                <a:ea typeface="+mn-ea"/>
                <a:cs typeface="+mn-cs"/>
              </a:rPr>
              <a:t>geležine</a:t>
            </a:r>
            <a:r>
              <a:rPr lang="lt-LT" sz="1200" b="0" i="1" kern="1200" dirty="0" smtClean="0">
                <a:solidFill>
                  <a:schemeClr val="tx1"/>
                </a:solidFill>
                <a:effectLst/>
                <a:latin typeface="+mn-lt"/>
                <a:ea typeface="+mn-ea"/>
                <a:cs typeface="+mn-cs"/>
              </a:rPr>
              <a:t> </a:t>
            </a:r>
            <a:r>
              <a:rPr lang="lt-LT" sz="1200" b="0" i="1" kern="1200" dirty="0" err="1" smtClean="0">
                <a:solidFill>
                  <a:schemeClr val="tx1"/>
                </a:solidFill>
                <a:effectLst/>
                <a:latin typeface="+mn-lt"/>
                <a:ea typeface="+mn-ea"/>
                <a:cs typeface="+mn-cs"/>
              </a:rPr>
              <a:t>gyvate, varine</a:t>
            </a:r>
            <a:r>
              <a:rPr lang="lt-LT" sz="1200" b="0" i="1" kern="1200" dirty="0" smtClean="0">
                <a:solidFill>
                  <a:schemeClr val="tx1"/>
                </a:solidFill>
                <a:effectLst/>
                <a:latin typeface="+mn-lt"/>
                <a:ea typeface="+mn-ea"/>
                <a:cs typeface="+mn-cs"/>
              </a:rPr>
              <a:t> gyvate</a:t>
            </a:r>
            <a:r>
              <a:rPr lang="lt-LT" sz="1200" b="0" i="0" kern="1200" dirty="0" smtClean="0">
                <a:solidFill>
                  <a:schemeClr val="tx1"/>
                </a:solidFill>
                <a:effectLst/>
                <a:latin typeface="+mn-lt"/>
                <a:ea typeface="+mn-ea"/>
                <a:cs typeface="+mn-cs"/>
              </a:rPr>
              <a:t>. Retesnis senovinis lietuviškas pavadinimas – žibulis.</a:t>
            </a:r>
            <a:r>
              <a:rPr lang="lt-LT" sz="1200" b="0" i="0" kern="1200" baseline="0" dirty="0" smtClean="0">
                <a:solidFill>
                  <a:schemeClr val="tx1"/>
                </a:solidFill>
                <a:effectLst/>
                <a:latin typeface="+mn-lt"/>
                <a:ea typeface="+mn-ea"/>
                <a:cs typeface="+mn-cs"/>
              </a:rPr>
              <a:t> </a:t>
            </a:r>
            <a:r>
              <a:rPr lang="lt-LT" sz="1200" b="1" i="0" u="sng" kern="1200" dirty="0" smtClean="0">
                <a:solidFill>
                  <a:schemeClr val="tx1"/>
                </a:solidFill>
                <a:effectLst/>
                <a:latin typeface="+mn-lt"/>
                <a:ea typeface="+mn-ea"/>
                <a:cs typeface="+mn-cs"/>
              </a:rPr>
              <a:t>Nenuodingas, žmogui nepavojingas.</a:t>
            </a:r>
            <a:endParaRPr lang="lt-LT"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lt-LT" sz="1200" b="0" i="0" kern="1200" dirty="0" smtClean="0">
                <a:solidFill>
                  <a:schemeClr val="tx1"/>
                </a:solidFill>
                <a:effectLst/>
                <a:latin typeface="+mn-lt"/>
                <a:ea typeface="+mn-ea"/>
                <a:cs typeface="+mn-cs"/>
              </a:rPr>
              <a:t>Kūnas 35-45 cm ilgio, panašus </a:t>
            </a:r>
            <a:r>
              <a:rPr lang="lt-LT" sz="1200" b="0" i="0" kern="1200" dirty="0" err="1" smtClean="0">
                <a:solidFill>
                  <a:schemeClr val="tx1"/>
                </a:solidFill>
                <a:effectLst/>
                <a:latin typeface="+mn-lt"/>
                <a:ea typeface="+mn-ea"/>
                <a:cs typeface="+mn-cs"/>
              </a:rPr>
              <a:t>į </a:t>
            </a:r>
            <a:r>
              <a:rPr lang="lt-LT" sz="1200" b="0" i="0" u="none" strike="noStrike" kern="1200" dirty="0" err="1" smtClean="0">
                <a:solidFill>
                  <a:schemeClr val="tx1"/>
                </a:solidFill>
                <a:effectLst/>
                <a:latin typeface="+mn-lt"/>
                <a:ea typeface="+mn-ea"/>
                <a:cs typeface="+mn-cs"/>
              </a:rPr>
              <a:t>gyvatę</a:t>
            </a:r>
            <a:r>
              <a:rPr lang="lt-LT" sz="1200" b="0" i="0" kern="1200" dirty="0" smtClean="0">
                <a:solidFill>
                  <a:schemeClr val="tx1"/>
                </a:solidFill>
                <a:effectLst/>
                <a:latin typeface="+mn-lt"/>
                <a:ea typeface="+mn-ea"/>
                <a:cs typeface="+mn-cs"/>
              </a:rPr>
              <a:t>, bet nuo jos skiriasi šiais </a:t>
            </a:r>
            <a:r>
              <a:rPr lang="lt-LT" sz="1200" b="0" i="0" kern="1200" dirty="0" err="1" smtClean="0">
                <a:solidFill>
                  <a:schemeClr val="tx1"/>
                </a:solidFill>
                <a:effectLst/>
                <a:latin typeface="+mn-lt"/>
                <a:ea typeface="+mn-ea"/>
                <a:cs typeface="+mn-cs"/>
              </a:rPr>
              <a:t>požymiais: </a:t>
            </a:r>
            <a:r>
              <a:rPr lang="lt-LT" sz="1200" b="0" i="0" u="none" strike="noStrike" kern="1200" dirty="0" err="1" smtClean="0">
                <a:solidFill>
                  <a:schemeClr val="tx1"/>
                </a:solidFill>
                <a:effectLst/>
                <a:latin typeface="+mn-lt"/>
                <a:ea typeface="+mn-ea"/>
                <a:cs typeface="+mn-cs"/>
              </a:rPr>
              <a:t>akių</a:t>
            </a:r>
            <a:r>
              <a:rPr lang="lt-LT" sz="1200" b="0" i="0" kern="1200" dirty="0" err="1" smtClean="0">
                <a:solidFill>
                  <a:schemeClr val="tx1"/>
                </a:solidFill>
                <a:effectLst/>
                <a:latin typeface="+mn-lt"/>
                <a:ea typeface="+mn-ea"/>
                <a:cs typeface="+mn-cs"/>
              </a:rPr>
              <a:t> vokai</a:t>
            </a:r>
            <a:r>
              <a:rPr lang="lt-LT" sz="1200" b="0" i="0" kern="1200" dirty="0" smtClean="0">
                <a:solidFill>
                  <a:schemeClr val="tx1"/>
                </a:solidFill>
                <a:effectLst/>
                <a:latin typeface="+mn-lt"/>
                <a:ea typeface="+mn-ea"/>
                <a:cs typeface="+mn-cs"/>
              </a:rPr>
              <a:t> </a:t>
            </a:r>
            <a:r>
              <a:rPr lang="lt-LT" sz="1200" b="0" i="0" kern="1200" dirty="0" err="1" smtClean="0">
                <a:solidFill>
                  <a:schemeClr val="tx1"/>
                </a:solidFill>
                <a:effectLst/>
                <a:latin typeface="+mn-lt"/>
                <a:ea typeface="+mn-ea"/>
                <a:cs typeface="+mn-cs"/>
              </a:rPr>
              <a:t>judantys, </a:t>
            </a:r>
            <a:r>
              <a:rPr lang="lt-LT" sz="1200" b="0" i="0" u="none" strike="noStrike" kern="1200" dirty="0" err="1" smtClean="0">
                <a:solidFill>
                  <a:schemeClr val="tx1"/>
                </a:solidFill>
                <a:effectLst/>
                <a:latin typeface="+mn-lt"/>
                <a:ea typeface="+mn-ea"/>
                <a:cs typeface="+mn-cs"/>
              </a:rPr>
              <a:t>uodega</a:t>
            </a:r>
            <a:r>
              <a:rPr lang="lt-LT" sz="1200" b="0" i="0" kern="1200" dirty="0" err="1" smtClean="0">
                <a:solidFill>
                  <a:schemeClr val="tx1"/>
                </a:solidFill>
                <a:effectLst/>
                <a:latin typeface="+mn-lt"/>
                <a:ea typeface="+mn-ea"/>
                <a:cs typeface="+mn-cs"/>
              </a:rPr>
              <a:t> ilga</a:t>
            </a:r>
            <a:r>
              <a:rPr lang="lt-LT" sz="1200" b="0" i="0" kern="1200" dirty="0" smtClean="0">
                <a:solidFill>
                  <a:schemeClr val="tx1"/>
                </a:solidFill>
                <a:effectLst/>
                <a:latin typeface="+mn-lt"/>
                <a:ea typeface="+mn-ea"/>
                <a:cs typeface="+mn-cs"/>
              </a:rPr>
              <a:t> ir lengvai nulūžta, galūnės išnykusios, odą keičia lopais, o ne neriasi kaip gyvatės. Liežuvis dvišakas. Gluodenai (dažniausiai patinėliai), kurie gyvena vandens pakrantėse ar salose, ant kūno turi melsvas dėmes. Dėmės atsiranda ne iškart, o apie 3 gyvenimo metus. </a:t>
            </a:r>
            <a:endParaRPr lang="lt-LT" b="1" u="sng" dirty="0" smtClean="0"/>
          </a:p>
          <a:p>
            <a:endParaRPr lang="lt-LT" dirty="0"/>
          </a:p>
        </p:txBody>
      </p:sp>
      <p:sp>
        <p:nvSpPr>
          <p:cNvPr id="4" name="Slide Number Placeholder 3"/>
          <p:cNvSpPr>
            <a:spLocks noGrp="1"/>
          </p:cNvSpPr>
          <p:nvPr>
            <p:ph type="sldNum" sz="quarter" idx="10"/>
          </p:nvPr>
        </p:nvSpPr>
        <p:spPr/>
        <p:txBody>
          <a:bodyPr/>
          <a:lstStyle/>
          <a:p>
            <a:fld id="{D7D8A2CB-8BAF-48D9-8FCF-285AEBB62C20}" type="slidenum">
              <a:rPr lang="lt-LT" smtClean="0"/>
              <a:t>12</a:t>
            </a:fld>
            <a:endParaRPr lang="lt-LT"/>
          </a:p>
        </p:txBody>
      </p:sp>
    </p:spTree>
    <p:extLst>
      <p:ext uri="{BB962C8B-B14F-4D97-AF65-F5344CB8AC3E}">
        <p14:creationId xmlns:p14="http://schemas.microsoft.com/office/powerpoint/2010/main" val="3294312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b="0" i="0" u="none" strike="noStrike" kern="1200" dirty="0" err="1" smtClean="0">
                <a:solidFill>
                  <a:schemeClr val="tx1"/>
                </a:solidFill>
                <a:effectLst/>
                <a:latin typeface="+mn-lt"/>
                <a:ea typeface="+mn-ea"/>
                <a:cs typeface="+mn-cs"/>
              </a:rPr>
              <a:t>Lietuvoje</a:t>
            </a:r>
            <a:r>
              <a:rPr lang="lt-LT" sz="1200" b="0" i="0" kern="1200" dirty="0" err="1" smtClean="0">
                <a:solidFill>
                  <a:schemeClr val="tx1"/>
                </a:solidFill>
                <a:effectLst/>
                <a:latin typeface="+mn-lt"/>
                <a:ea typeface="+mn-ea"/>
                <a:cs typeface="+mn-cs"/>
              </a:rPr>
              <a:t> gyvena</a:t>
            </a:r>
            <a:r>
              <a:rPr lang="lt-LT" sz="1200" b="0" i="0" kern="1200" dirty="0" smtClean="0">
                <a:solidFill>
                  <a:schemeClr val="tx1"/>
                </a:solidFill>
                <a:effectLst/>
                <a:latin typeface="+mn-lt"/>
                <a:ea typeface="+mn-ea"/>
                <a:cs typeface="+mn-cs"/>
              </a:rPr>
              <a:t> dvi žalčių rūšys:</a:t>
            </a:r>
          </a:p>
          <a:p>
            <a:pPr marL="0" marR="0" indent="0" algn="l" defTabSz="914400" rtl="0" eaLnBrk="1" fontAlgn="auto" latinLnBrk="0" hangingPunct="1">
              <a:lnSpc>
                <a:spcPct val="100000"/>
              </a:lnSpc>
              <a:spcBef>
                <a:spcPts val="0"/>
              </a:spcBef>
              <a:spcAft>
                <a:spcPts val="0"/>
              </a:spcAft>
              <a:buClrTx/>
              <a:buSzTx/>
              <a:buFontTx/>
              <a:buNone/>
              <a:tabLst/>
              <a:defRPr/>
            </a:pPr>
            <a:r>
              <a:rPr lang="lt-LT" sz="1200" b="0" i="0" u="sng" strike="noStrike" kern="1200" dirty="0" err="1" smtClean="0">
                <a:solidFill>
                  <a:schemeClr val="tx1"/>
                </a:solidFill>
                <a:effectLst/>
                <a:latin typeface="+mn-lt"/>
                <a:ea typeface="+mn-ea"/>
                <a:cs typeface="+mn-cs"/>
              </a:rPr>
              <a:t>Geltonskruostis</a:t>
            </a:r>
            <a:r>
              <a:rPr lang="lt-LT" sz="1200" b="0" i="0" u="sng" strike="noStrike" kern="1200" dirty="0" smtClean="0">
                <a:solidFill>
                  <a:schemeClr val="tx1"/>
                </a:solidFill>
                <a:effectLst/>
                <a:latin typeface="+mn-lt"/>
                <a:ea typeface="+mn-ea"/>
                <a:cs typeface="+mn-cs"/>
              </a:rPr>
              <a:t> </a:t>
            </a:r>
            <a:r>
              <a:rPr lang="lt-LT" sz="1200" b="0" i="0" u="sng" strike="noStrike" kern="1200" dirty="0" err="1" smtClean="0">
                <a:solidFill>
                  <a:schemeClr val="tx1"/>
                </a:solidFill>
                <a:effectLst/>
                <a:latin typeface="+mn-lt"/>
                <a:ea typeface="+mn-ea"/>
                <a:cs typeface="+mn-cs"/>
              </a:rPr>
              <a:t>žaltys</a:t>
            </a:r>
            <a:r>
              <a:rPr lang="lt-LT" sz="1200" b="0" i="0" kern="1200" dirty="0" err="1" smtClean="0">
                <a:solidFill>
                  <a:schemeClr val="tx1"/>
                </a:solidFill>
                <a:effectLst/>
                <a:latin typeface="+mn-lt"/>
                <a:ea typeface="+mn-ea"/>
                <a:cs typeface="+mn-cs"/>
              </a:rPr>
              <a:t> (</a:t>
            </a:r>
            <a:r>
              <a:rPr lang="lt-LT" sz="1200" b="0" i="1" kern="1200" dirty="0" err="1" smtClean="0">
                <a:solidFill>
                  <a:schemeClr val="tx1"/>
                </a:solidFill>
                <a:effectLst/>
                <a:latin typeface="+mn-lt"/>
                <a:ea typeface="+mn-ea"/>
                <a:cs typeface="+mn-cs"/>
              </a:rPr>
              <a:t>Natrix</a:t>
            </a:r>
            <a:r>
              <a:rPr lang="lt-LT" sz="1200" b="0" i="1" kern="1200" dirty="0" smtClean="0">
                <a:solidFill>
                  <a:schemeClr val="tx1"/>
                </a:solidFill>
                <a:effectLst/>
                <a:latin typeface="+mn-lt"/>
                <a:ea typeface="+mn-ea"/>
                <a:cs typeface="+mn-cs"/>
              </a:rPr>
              <a:t> </a:t>
            </a:r>
            <a:r>
              <a:rPr lang="lt-LT" sz="1200" b="0" i="1" kern="1200" dirty="0" err="1" smtClean="0">
                <a:solidFill>
                  <a:schemeClr val="tx1"/>
                </a:solidFill>
                <a:effectLst/>
                <a:latin typeface="+mn-lt"/>
                <a:ea typeface="+mn-ea"/>
                <a:cs typeface="+mn-cs"/>
              </a:rPr>
              <a:t>natrix</a:t>
            </a:r>
            <a:r>
              <a:rPr lang="lt-LT" sz="1200" b="0" i="0" kern="1200" dirty="0" smtClean="0">
                <a:solidFill>
                  <a:schemeClr val="tx1"/>
                </a:solidFill>
                <a:effectLst/>
                <a:latin typeface="+mn-lt"/>
                <a:ea typeface="+mn-ea"/>
                <a:cs typeface="+mn-cs"/>
              </a:rPr>
              <a:t>). Lietuvoje kai kur dažnas. Gyvena prie vandens, gerai plaukioja, minta daugiausia varlėmis, kurias ryja gyvas. Deda </a:t>
            </a:r>
            <a:r>
              <a:rPr lang="lt-LT" sz="1200" b="0" i="0" u="none" strike="noStrike" kern="1200" dirty="0" smtClean="0">
                <a:solidFill>
                  <a:schemeClr val="tx1"/>
                </a:solidFill>
                <a:effectLst/>
                <a:latin typeface="+mn-lt"/>
                <a:ea typeface="+mn-ea"/>
                <a:cs typeface="+mn-cs"/>
              </a:rPr>
              <a:t>kiaušinius.</a:t>
            </a:r>
            <a:r>
              <a:rPr lang="lt-LT" sz="1200" b="0" i="0" kern="1200" dirty="0" smtClean="0">
                <a:solidFill>
                  <a:schemeClr val="tx1"/>
                </a:solidFill>
                <a:effectLst/>
                <a:latin typeface="+mn-lt"/>
                <a:ea typeface="+mn-ea"/>
                <a:cs typeface="+mn-cs"/>
              </a:rPr>
              <a:t> </a:t>
            </a:r>
            <a:r>
              <a:rPr lang="lt-LT" sz="1200" b="0" i="0" kern="1200" dirty="0" err="1" smtClean="0">
                <a:solidFill>
                  <a:schemeClr val="tx1"/>
                </a:solidFill>
                <a:effectLst/>
                <a:latin typeface="+mn-lt"/>
                <a:ea typeface="+mn-ea"/>
                <a:cs typeface="+mn-cs"/>
              </a:rPr>
              <a:t>Geltonskruostis</a:t>
            </a:r>
            <a:r>
              <a:rPr lang="lt-LT" sz="1200" b="0" i="0" kern="1200" dirty="0" smtClean="0">
                <a:solidFill>
                  <a:schemeClr val="tx1"/>
                </a:solidFill>
                <a:effectLst/>
                <a:latin typeface="+mn-lt"/>
                <a:ea typeface="+mn-ea"/>
                <a:cs typeface="+mn-cs"/>
              </a:rPr>
              <a:t> žaltys panašus </a:t>
            </a:r>
            <a:r>
              <a:rPr lang="lt-LT" sz="1200" b="0" i="0" kern="1200" dirty="0" err="1" smtClean="0">
                <a:solidFill>
                  <a:schemeClr val="tx1"/>
                </a:solidFill>
                <a:effectLst/>
                <a:latin typeface="+mn-lt"/>
                <a:ea typeface="+mn-ea"/>
                <a:cs typeface="+mn-cs"/>
              </a:rPr>
              <a:t>į </a:t>
            </a:r>
            <a:r>
              <a:rPr lang="lt-LT" sz="1200" b="0" i="0" u="none" strike="noStrike" kern="1200" dirty="0" err="1" smtClean="0">
                <a:solidFill>
                  <a:schemeClr val="tx1"/>
                </a:solidFill>
                <a:effectLst/>
                <a:latin typeface="+mn-lt"/>
                <a:ea typeface="+mn-ea"/>
                <a:cs typeface="+mn-cs"/>
              </a:rPr>
              <a:t>paprastąją</a:t>
            </a:r>
            <a:r>
              <a:rPr lang="lt-LT" sz="1200" b="0" i="0" u="none" strike="noStrike" kern="1200" dirty="0" smtClean="0">
                <a:solidFill>
                  <a:schemeClr val="tx1"/>
                </a:solidFill>
                <a:effectLst/>
                <a:latin typeface="+mn-lt"/>
                <a:ea typeface="+mn-ea"/>
                <a:cs typeface="+mn-cs"/>
              </a:rPr>
              <a:t> angį</a:t>
            </a:r>
            <a:r>
              <a:rPr lang="lt-LT" sz="1200" b="0" i="0" kern="1200" dirty="0" smtClean="0">
                <a:solidFill>
                  <a:schemeClr val="tx1"/>
                </a:solidFill>
                <a:effectLst/>
                <a:latin typeface="+mn-lt"/>
                <a:ea typeface="+mn-ea"/>
                <a:cs typeface="+mn-cs"/>
              </a:rPr>
              <a:t>, pagrindinis skirtumas – galvos šonuose esančios dvi gelsvos ar oranžinės dėmės. Atskirti žaltį nuo angies galima ir pagal akies vyzdžius - žalčio vyzdžiai apvalūs, o angies elipsės formos, kaip katino. Be to, žaltys pilkas ar juodas, </a:t>
            </a:r>
            <a:r>
              <a:rPr lang="lt-LT" sz="1200" b="0" i="0" kern="1200" dirty="0" err="1" smtClean="0">
                <a:solidFill>
                  <a:schemeClr val="tx1"/>
                </a:solidFill>
                <a:effectLst/>
                <a:latin typeface="+mn-lt"/>
                <a:ea typeface="+mn-ea"/>
                <a:cs typeface="+mn-cs"/>
              </a:rPr>
              <a:t>be </a:t>
            </a:r>
            <a:r>
              <a:rPr lang="lt-LT" sz="1200" b="0" i="0" u="none" strike="noStrike" kern="1200" dirty="0" err="1" smtClean="0">
                <a:solidFill>
                  <a:schemeClr val="tx1"/>
                </a:solidFill>
                <a:effectLst/>
                <a:latin typeface="+mn-lt"/>
                <a:ea typeface="+mn-ea"/>
                <a:cs typeface="+mn-cs"/>
              </a:rPr>
              <a:t>zigzago</a:t>
            </a:r>
            <a:r>
              <a:rPr lang="lt-LT" sz="1200" b="0" i="0" kern="1200" dirty="0" err="1" smtClean="0">
                <a:solidFill>
                  <a:schemeClr val="tx1"/>
                </a:solidFill>
                <a:effectLst/>
                <a:latin typeface="+mn-lt"/>
                <a:ea typeface="+mn-ea"/>
                <a:cs typeface="+mn-cs"/>
              </a:rPr>
              <a:t> </a:t>
            </a:r>
            <a:r>
              <a:rPr lang="lt-LT" sz="1200" b="0" i="0" u="none" strike="noStrike" kern="1200" dirty="0" err="1" smtClean="0">
                <a:solidFill>
                  <a:schemeClr val="tx1"/>
                </a:solidFill>
                <a:effectLst/>
                <a:latin typeface="+mn-lt"/>
                <a:ea typeface="+mn-ea"/>
                <a:cs typeface="+mn-cs"/>
              </a:rPr>
              <a:t>nugaroje</a:t>
            </a:r>
            <a:r>
              <a:rPr lang="lt-LT" sz="1200" b="0" i="0" kern="1200" dirty="0" smtClean="0">
                <a:solidFill>
                  <a:schemeClr val="tx1"/>
                </a:solidFill>
                <a:effectLst/>
                <a:latin typeface="+mn-lt"/>
                <a:ea typeface="+mn-ea"/>
                <a:cs typeface="+mn-cs"/>
              </a:rPr>
              <a:t>. Dažnai su tamsesnėmis dėmėmis ar siauromis skersinėmis juostomis. Neretai tinklą primenantis </a:t>
            </a:r>
            <a:r>
              <a:rPr lang="lt-LT" sz="1200" b="0" i="0" u="none" strike="noStrike" kern="1200" dirty="0" smtClean="0">
                <a:solidFill>
                  <a:schemeClr val="tx1"/>
                </a:solidFill>
                <a:effectLst/>
                <a:latin typeface="+mn-lt"/>
                <a:ea typeface="+mn-ea"/>
                <a:cs typeface="+mn-cs"/>
              </a:rPr>
              <a:t>raštas</a:t>
            </a:r>
            <a:r>
              <a:rPr lang="lt-LT" sz="1200" b="0" i="0" kern="1200" dirty="0" smtClean="0">
                <a:solidFill>
                  <a:schemeClr val="tx1"/>
                </a:solidFill>
                <a:effectLst/>
                <a:latin typeface="+mn-lt"/>
                <a:ea typeface="+mn-ea"/>
                <a:cs typeface="+mn-cs"/>
              </a:rPr>
              <a:t>, tačiau ne toks ryškus </a:t>
            </a:r>
            <a:r>
              <a:rPr lang="lt-LT" sz="1200" b="0" i="0" kern="1200" dirty="0" err="1" smtClean="0">
                <a:solidFill>
                  <a:schemeClr val="tx1"/>
                </a:solidFill>
                <a:effectLst/>
                <a:latin typeface="+mn-lt"/>
                <a:ea typeface="+mn-ea"/>
                <a:cs typeface="+mn-cs"/>
              </a:rPr>
              <a:t>kaip </a:t>
            </a:r>
            <a:r>
              <a:rPr lang="lt-LT" sz="1200" b="0" i="0" u="none" strike="noStrike" kern="1200" dirty="0" err="1" smtClean="0">
                <a:solidFill>
                  <a:schemeClr val="tx1"/>
                </a:solidFill>
                <a:effectLst/>
                <a:latin typeface="+mn-lt"/>
                <a:ea typeface="+mn-ea"/>
                <a:cs typeface="+mn-cs"/>
              </a:rPr>
              <a:t>angių</a:t>
            </a:r>
            <a:r>
              <a:rPr lang="lt-LT" sz="1200" b="0" i="0" kern="1200" dirty="0" smtClean="0">
                <a:solidFill>
                  <a:schemeClr val="tx1"/>
                </a:solidFill>
                <a:effectLst/>
                <a:latin typeface="+mn-lt"/>
                <a:ea typeface="+mn-ea"/>
                <a:cs typeface="+mn-cs"/>
              </a:rPr>
              <a:t>. </a:t>
            </a:r>
            <a:r>
              <a:rPr lang="lt-LT" sz="1200" b="0" i="0" u="none" strike="noStrike" kern="1200" dirty="0" smtClean="0">
                <a:solidFill>
                  <a:schemeClr val="tx1"/>
                </a:solidFill>
                <a:effectLst/>
                <a:latin typeface="+mn-lt"/>
                <a:ea typeface="+mn-ea"/>
                <a:cs typeface="+mn-cs"/>
              </a:rPr>
              <a:t>Kūno </a:t>
            </a:r>
            <a:r>
              <a:rPr lang="lt-LT" sz="1200" b="0" i="0" u="none" strike="noStrike" kern="1200" dirty="0" err="1" smtClean="0">
                <a:solidFill>
                  <a:schemeClr val="tx1"/>
                </a:solidFill>
                <a:effectLst/>
                <a:latin typeface="+mn-lt"/>
                <a:ea typeface="+mn-ea"/>
                <a:cs typeface="+mn-cs"/>
              </a:rPr>
              <a:t>ilgis</a:t>
            </a:r>
            <a:r>
              <a:rPr lang="lt-LT" sz="1200" b="0" i="0" kern="1200" dirty="0" err="1" smtClean="0">
                <a:solidFill>
                  <a:schemeClr val="tx1"/>
                </a:solidFill>
                <a:effectLst/>
                <a:latin typeface="+mn-lt"/>
                <a:ea typeface="+mn-ea"/>
                <a:cs typeface="+mn-cs"/>
              </a:rPr>
              <a:t> labai</a:t>
            </a:r>
            <a:r>
              <a:rPr lang="lt-LT" sz="1200" b="0" i="0" kern="1200" dirty="0" smtClean="0">
                <a:solidFill>
                  <a:schemeClr val="tx1"/>
                </a:solidFill>
                <a:effectLst/>
                <a:latin typeface="+mn-lt"/>
                <a:ea typeface="+mn-ea"/>
                <a:cs typeface="+mn-cs"/>
              </a:rPr>
              <a:t> nevienodas, maždaug nuo 65 cm ir iki 140 cm, kartais pasitaiko iki 2 </a:t>
            </a:r>
            <a:r>
              <a:rPr lang="lt-LT" sz="1200" b="0" i="0" u="none" strike="noStrike" kern="1200" dirty="0" smtClean="0">
                <a:solidFill>
                  <a:schemeClr val="tx1"/>
                </a:solidFill>
                <a:effectLst/>
                <a:latin typeface="+mn-lt"/>
                <a:ea typeface="+mn-ea"/>
                <a:cs typeface="+mn-cs"/>
              </a:rPr>
              <a:t>m</a:t>
            </a:r>
            <a:r>
              <a:rPr lang="lt-LT" sz="1200" b="0" i="0" kern="1200" dirty="0" smtClean="0">
                <a:solidFill>
                  <a:schemeClr val="tx1"/>
                </a:solidFill>
                <a:effectLst/>
                <a:latin typeface="+mn-lt"/>
                <a:ea typeface="+mn-ea"/>
                <a:cs typeface="+mn-cs"/>
              </a:rPr>
              <a:t>. Patelės didesnės už patinėlius, o patinėliai palyginus retokai užauga didesni nei 110 cm ilgio.</a:t>
            </a:r>
            <a:endParaRPr lang="lt-LT" dirty="0" smtClean="0"/>
          </a:p>
          <a:p>
            <a:endParaRPr lang="lt-LT" sz="1200" b="0" i="0" kern="1200" dirty="0" smtClean="0">
              <a:solidFill>
                <a:schemeClr val="tx1"/>
              </a:solidFill>
              <a:effectLst/>
              <a:latin typeface="+mn-lt"/>
              <a:ea typeface="+mn-ea"/>
              <a:cs typeface="+mn-cs"/>
            </a:endParaRPr>
          </a:p>
          <a:p>
            <a:r>
              <a:rPr lang="lt-LT" sz="1200" b="0" i="0" u="sng" strike="noStrike" kern="1200" dirty="0" err="1" smtClean="0">
                <a:solidFill>
                  <a:schemeClr val="tx1"/>
                </a:solidFill>
                <a:effectLst/>
                <a:latin typeface="+mn-lt"/>
                <a:ea typeface="+mn-ea"/>
                <a:cs typeface="+mn-cs"/>
              </a:rPr>
              <a:t>Lygiažvynis</a:t>
            </a:r>
            <a:r>
              <a:rPr lang="lt-LT" sz="1200" b="0" i="0" u="sng" strike="noStrike" kern="1200" dirty="0" smtClean="0">
                <a:solidFill>
                  <a:schemeClr val="tx1"/>
                </a:solidFill>
                <a:effectLst/>
                <a:latin typeface="+mn-lt"/>
                <a:ea typeface="+mn-ea"/>
                <a:cs typeface="+mn-cs"/>
              </a:rPr>
              <a:t> žaltys</a:t>
            </a:r>
            <a:r>
              <a:rPr lang="lt-LT" sz="1200" b="0" i="0" u="sng" strike="noStrike" kern="1200" baseline="0" dirty="0" smtClean="0">
                <a:solidFill>
                  <a:schemeClr val="tx1"/>
                </a:solidFill>
                <a:effectLst/>
                <a:latin typeface="+mn-lt"/>
                <a:ea typeface="+mn-ea"/>
                <a:cs typeface="+mn-cs"/>
              </a:rPr>
              <a:t> </a:t>
            </a:r>
            <a:r>
              <a:rPr lang="lt-LT" sz="1200" b="0" i="0" kern="1200" dirty="0" smtClean="0">
                <a:solidFill>
                  <a:schemeClr val="tx1"/>
                </a:solidFill>
                <a:effectLst/>
                <a:latin typeface="+mn-lt"/>
                <a:ea typeface="+mn-ea"/>
                <a:cs typeface="+mn-cs"/>
              </a:rPr>
              <a:t>(</a:t>
            </a:r>
            <a:r>
              <a:rPr lang="lt-LT" sz="1200" b="0" i="1" kern="1200" dirty="0" err="1" smtClean="0">
                <a:solidFill>
                  <a:schemeClr val="tx1"/>
                </a:solidFill>
                <a:effectLst/>
                <a:latin typeface="+mn-lt"/>
                <a:ea typeface="+mn-ea"/>
                <a:cs typeface="+mn-cs"/>
              </a:rPr>
              <a:t>Coronella</a:t>
            </a:r>
            <a:r>
              <a:rPr lang="lt-LT" sz="1200" b="0" i="1" kern="1200" dirty="0" smtClean="0">
                <a:solidFill>
                  <a:schemeClr val="tx1"/>
                </a:solidFill>
                <a:effectLst/>
                <a:latin typeface="+mn-lt"/>
                <a:ea typeface="+mn-ea"/>
                <a:cs typeface="+mn-cs"/>
              </a:rPr>
              <a:t> </a:t>
            </a:r>
            <a:r>
              <a:rPr lang="lt-LT" sz="1200" b="0" i="1" kern="1200" dirty="0" err="1" smtClean="0">
                <a:solidFill>
                  <a:schemeClr val="tx1"/>
                </a:solidFill>
                <a:effectLst/>
                <a:latin typeface="+mn-lt"/>
                <a:ea typeface="+mn-ea"/>
                <a:cs typeface="+mn-cs"/>
              </a:rPr>
              <a:t>austriaca</a:t>
            </a:r>
            <a:r>
              <a:rPr lang="lt-LT" sz="1200" b="0" i="0" kern="1200" dirty="0" smtClean="0">
                <a:solidFill>
                  <a:schemeClr val="tx1"/>
                </a:solidFill>
                <a:effectLst/>
                <a:latin typeface="+mn-lt"/>
                <a:ea typeface="+mn-ea"/>
                <a:cs typeface="+mn-cs"/>
              </a:rPr>
              <a:t>). Lietuvoje retas. Gyvavedis. Rūšis įrašyta </a:t>
            </a:r>
            <a:r>
              <a:rPr lang="lt-LT" sz="1200" b="0" i="0" kern="1200" dirty="0" err="1" smtClean="0">
                <a:solidFill>
                  <a:schemeClr val="tx1"/>
                </a:solidFill>
                <a:effectLst/>
                <a:latin typeface="+mn-lt"/>
                <a:ea typeface="+mn-ea"/>
                <a:cs typeface="+mn-cs"/>
              </a:rPr>
              <a:t>į </a:t>
            </a:r>
            <a:r>
              <a:rPr lang="lt-LT" sz="1200" b="0" i="0" u="none" strike="noStrike" kern="1200" dirty="0" err="1" smtClean="0">
                <a:solidFill>
                  <a:schemeClr val="tx1"/>
                </a:solidFill>
                <a:effectLst/>
                <a:latin typeface="+mn-lt"/>
                <a:ea typeface="+mn-ea"/>
                <a:cs typeface="+mn-cs"/>
              </a:rPr>
              <a:t>Lietuvos</a:t>
            </a:r>
            <a:r>
              <a:rPr lang="lt-LT" sz="1200" b="0" i="0" u="none" strike="noStrike" kern="1200" dirty="0" smtClean="0">
                <a:solidFill>
                  <a:schemeClr val="tx1"/>
                </a:solidFill>
                <a:effectLst/>
                <a:latin typeface="+mn-lt"/>
                <a:ea typeface="+mn-ea"/>
                <a:cs typeface="+mn-cs"/>
              </a:rPr>
              <a:t> raudonąją knygą</a:t>
            </a:r>
            <a:r>
              <a:rPr lang="lt-LT" sz="1200" b="0" i="0" kern="1200" dirty="0" smtClean="0">
                <a:solidFill>
                  <a:schemeClr val="tx1"/>
                </a:solidFill>
                <a:effectLst/>
                <a:latin typeface="+mn-lt"/>
                <a:ea typeface="+mn-ea"/>
                <a:cs typeface="+mn-cs"/>
              </a:rPr>
              <a:t>. Gąsdinimo poza panaši į </a:t>
            </a:r>
            <a:r>
              <a:rPr lang="lt-LT" sz="1200" b="0" i="0" u="none" strike="noStrike" kern="1200" dirty="0" smtClean="0">
                <a:solidFill>
                  <a:schemeClr val="tx1"/>
                </a:solidFill>
                <a:effectLst/>
                <a:latin typeface="+mn-lt"/>
                <a:ea typeface="+mn-ea"/>
                <a:cs typeface="+mn-cs"/>
              </a:rPr>
              <a:t>nuodingos gyvatės</a:t>
            </a:r>
            <a:r>
              <a:rPr lang="lt-LT" sz="1200" b="0" i="0" kern="1200" dirty="0" smtClean="0">
                <a:solidFill>
                  <a:schemeClr val="tx1"/>
                </a:solidFill>
                <a:effectLst/>
                <a:latin typeface="+mn-lt"/>
                <a:ea typeface="+mn-ea"/>
                <a:cs typeface="+mn-cs"/>
              </a:rPr>
              <a:t>, dėl to žmonės jų bijo ir negailestingai naikina. Paimti į rankas kandžiojasi, </a:t>
            </a:r>
            <a:r>
              <a:rPr lang="lt-LT" sz="1200" b="0" i="0" u="sng" kern="1200" dirty="0" smtClean="0">
                <a:solidFill>
                  <a:schemeClr val="tx1"/>
                </a:solidFill>
                <a:effectLst/>
                <a:latin typeface="+mn-lt"/>
                <a:ea typeface="+mn-ea"/>
                <a:cs typeface="+mn-cs"/>
              </a:rPr>
              <a:t>tačiau įkandimai nenuodingi</a:t>
            </a:r>
            <a:r>
              <a:rPr lang="lt-LT" sz="1200" b="0" i="0" kern="1200" dirty="0" smtClean="0">
                <a:solidFill>
                  <a:schemeClr val="tx1"/>
                </a:solidFill>
                <a:effectLst/>
                <a:latin typeface="+mn-lt"/>
                <a:ea typeface="+mn-ea"/>
                <a:cs typeface="+mn-cs"/>
              </a:rPr>
              <a:t>.</a:t>
            </a:r>
          </a:p>
          <a:p>
            <a:endParaRPr lang="lt-LT" dirty="0"/>
          </a:p>
        </p:txBody>
      </p:sp>
      <p:sp>
        <p:nvSpPr>
          <p:cNvPr id="4" name="Slide Number Placeholder 3"/>
          <p:cNvSpPr>
            <a:spLocks noGrp="1"/>
          </p:cNvSpPr>
          <p:nvPr>
            <p:ph type="sldNum" sz="quarter" idx="10"/>
          </p:nvPr>
        </p:nvSpPr>
        <p:spPr/>
        <p:txBody>
          <a:bodyPr/>
          <a:lstStyle/>
          <a:p>
            <a:fld id="{D7D8A2CB-8BAF-48D9-8FCF-285AEBB62C20}" type="slidenum">
              <a:rPr lang="lt-LT" smtClean="0"/>
              <a:t>13</a:t>
            </a:fld>
            <a:endParaRPr lang="lt-LT"/>
          </a:p>
        </p:txBody>
      </p:sp>
    </p:spTree>
    <p:extLst>
      <p:ext uri="{BB962C8B-B14F-4D97-AF65-F5344CB8AC3E}">
        <p14:creationId xmlns:p14="http://schemas.microsoft.com/office/powerpoint/2010/main" val="3507226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b="1" i="0" kern="1200" dirty="0" smtClean="0">
                <a:solidFill>
                  <a:schemeClr val="tx1"/>
                </a:solidFill>
                <a:effectLst/>
                <a:latin typeface="+mn-lt"/>
                <a:ea typeface="+mn-ea"/>
                <a:cs typeface="+mn-cs"/>
              </a:rPr>
              <a:t>Paprastoji angis</a:t>
            </a:r>
          </a:p>
          <a:p>
            <a:pPr marL="0" marR="0" indent="0" algn="l" defTabSz="914400" rtl="0" eaLnBrk="1" fontAlgn="auto" latinLnBrk="0" hangingPunct="1">
              <a:lnSpc>
                <a:spcPct val="100000"/>
              </a:lnSpc>
              <a:spcBef>
                <a:spcPts val="0"/>
              </a:spcBef>
              <a:spcAft>
                <a:spcPts val="0"/>
              </a:spcAft>
              <a:buClrTx/>
              <a:buSzTx/>
              <a:buFontTx/>
              <a:buNone/>
              <a:tabLst/>
              <a:defRPr/>
            </a:pPr>
            <a:r>
              <a:rPr lang="lt-LT" sz="1200" kern="1200" dirty="0" smtClean="0">
                <a:solidFill>
                  <a:schemeClr val="tx1"/>
                </a:solidFill>
                <a:effectLst/>
                <a:latin typeface="+mn-lt"/>
                <a:ea typeface="+mn-ea"/>
                <a:cs typeface="+mn-cs"/>
              </a:rPr>
              <a:t>Angis nėra didelė, ji užauga iki 60-75 centimetrų ilgio ir yra gana sunki, todėl į medį užšliaužti negali, todėl nuo jo ir nekrenta. Patelės didesnės ir tamsesnės už patinus, spalva įvairuoja nuo šviesios smėlio iki tamsiai rudos ir net juodos. </a:t>
            </a:r>
            <a:r>
              <a:rPr lang="lt-LT" sz="1200" b="0" i="0" u="none" kern="1200" dirty="0" smtClean="0">
                <a:solidFill>
                  <a:schemeClr val="tx1">
                    <a:lumMod val="95000"/>
                    <a:lumOff val="5000"/>
                  </a:schemeClr>
                </a:solidFill>
                <a:effectLst/>
                <a:latin typeface="+mn-lt"/>
                <a:ea typeface="+mn-ea"/>
                <a:cs typeface="+mn-cs"/>
              </a:rPr>
              <a:t>Išilgai nugaros vingiuoja ruda ar juoda juosta. </a:t>
            </a:r>
            <a:r>
              <a:rPr lang="lt-LT" sz="1200" b="0" i="0" u="none" strike="noStrike" kern="1200" dirty="0" err="1" smtClean="0">
                <a:solidFill>
                  <a:schemeClr val="tx1">
                    <a:lumMod val="95000"/>
                    <a:lumOff val="5000"/>
                  </a:schemeClr>
                </a:solidFill>
                <a:effectLst/>
                <a:latin typeface="+mn-lt"/>
                <a:ea typeface="+mn-ea"/>
                <a:cs typeface="+mn-cs"/>
              </a:rPr>
              <a:t>Galva</a:t>
            </a:r>
            <a:r>
              <a:rPr lang="lt-LT" sz="1200" b="0" i="0" u="none" kern="1200" dirty="0" err="1" smtClean="0">
                <a:solidFill>
                  <a:schemeClr val="tx1">
                    <a:lumMod val="95000"/>
                    <a:lumOff val="5000"/>
                  </a:schemeClr>
                </a:solidFill>
                <a:effectLst/>
                <a:latin typeface="+mn-lt"/>
                <a:ea typeface="+mn-ea"/>
                <a:cs typeface="+mn-cs"/>
              </a:rPr>
              <a:t> plati</a:t>
            </a:r>
            <a:r>
              <a:rPr lang="lt-LT" sz="1200" b="0" i="0" u="none" kern="1200" dirty="0" smtClean="0">
                <a:solidFill>
                  <a:schemeClr val="tx1">
                    <a:lumMod val="95000"/>
                    <a:lumOff val="5000"/>
                  </a:schemeClr>
                </a:solidFill>
                <a:effectLst/>
                <a:latin typeface="+mn-lt"/>
                <a:ea typeface="+mn-ea"/>
                <a:cs typeface="+mn-cs"/>
              </a:rPr>
              <a:t>, trikampė, ant jos yra X formos raštas. </a:t>
            </a:r>
            <a:r>
              <a:rPr lang="lt-LT" sz="1200" kern="1200" dirty="0" smtClean="0">
                <a:solidFill>
                  <a:schemeClr val="tx1"/>
                </a:solidFill>
                <a:effectLst/>
                <a:latin typeface="+mn-lt"/>
                <a:ea typeface="+mn-ea"/>
                <a:cs typeface="+mn-cs"/>
              </a:rPr>
              <a:t>Angis – </a:t>
            </a:r>
            <a:r>
              <a:rPr lang="lt-LT" sz="1200" kern="1200" dirty="0" err="1" smtClean="0">
                <a:solidFill>
                  <a:schemeClr val="tx1"/>
                </a:solidFill>
                <a:effectLst/>
                <a:latin typeface="+mn-lt"/>
                <a:ea typeface="+mn-ea"/>
                <a:cs typeface="+mn-cs"/>
              </a:rPr>
              <a:t>gyvavedė</a:t>
            </a:r>
            <a:r>
              <a:rPr lang="lt-LT" sz="1200" kern="1200" dirty="0" smtClean="0">
                <a:solidFill>
                  <a:schemeClr val="tx1"/>
                </a:solidFill>
                <a:effectLst/>
                <a:latin typeface="+mn-lt"/>
                <a:ea typeface="+mn-ea"/>
                <a:cs typeface="+mn-cs"/>
              </a:rPr>
              <a:t> gyvatė, atsiveda nuo 3 iki 20 gyvų jauniklių, kurie savo spalva panašūs į pateles, tik rausvesni.</a:t>
            </a:r>
          </a:p>
          <a:p>
            <a:r>
              <a:rPr lang="lt-LT" sz="1200" b="0" i="0" u="none" kern="1200" dirty="0" smtClean="0">
                <a:solidFill>
                  <a:schemeClr val="tx1">
                    <a:lumMod val="95000"/>
                    <a:lumOff val="5000"/>
                  </a:schemeClr>
                </a:solidFill>
                <a:effectLst/>
                <a:latin typeface="+mn-lt"/>
                <a:ea typeface="+mn-ea"/>
                <a:cs typeface="+mn-cs"/>
              </a:rPr>
              <a:t>Lietuvoje gan dažna. Aptinkama drėgnuose miškuose, miško aikštelėse, kirtavietėse, </a:t>
            </a:r>
            <a:r>
              <a:rPr lang="lt-LT" sz="1200" b="0" i="0" u="none" kern="1200" dirty="0" err="1" smtClean="0">
                <a:solidFill>
                  <a:schemeClr val="tx1">
                    <a:lumMod val="95000"/>
                    <a:lumOff val="5000"/>
                  </a:schemeClr>
                </a:solidFill>
                <a:effectLst/>
                <a:latin typeface="+mn-lt"/>
                <a:ea typeface="+mn-ea"/>
                <a:cs typeface="+mn-cs"/>
              </a:rPr>
              <a:t>pamiškėse, </a:t>
            </a:r>
            <a:r>
              <a:rPr lang="lt-LT" sz="1200" b="0" i="0" u="none" strike="noStrike" kern="1200" dirty="0" err="1" smtClean="0">
                <a:solidFill>
                  <a:schemeClr val="tx1">
                    <a:lumMod val="95000"/>
                    <a:lumOff val="5000"/>
                  </a:schemeClr>
                </a:solidFill>
                <a:effectLst/>
                <a:latin typeface="+mn-lt"/>
                <a:ea typeface="+mn-ea"/>
                <a:cs typeface="+mn-cs"/>
              </a:rPr>
              <a:t>aukštapelkėse</a:t>
            </a:r>
            <a:r>
              <a:rPr lang="lt-LT" sz="1200" b="0" i="0" u="none" kern="1200" dirty="0" smtClean="0">
                <a:solidFill>
                  <a:schemeClr val="tx1">
                    <a:lumMod val="95000"/>
                    <a:lumOff val="5000"/>
                  </a:schemeClr>
                </a:solidFill>
                <a:effectLst/>
                <a:latin typeface="+mn-lt"/>
                <a:ea typeface="+mn-ea"/>
                <a:cs typeface="+mn-cs"/>
              </a:rPr>
              <a:t>, paežerėse ir vietose, kur auga </a:t>
            </a:r>
            <a:r>
              <a:rPr lang="lt-LT" sz="1200" b="0" i="0" u="none" kern="1200" dirty="0" err="1" smtClean="0">
                <a:solidFill>
                  <a:schemeClr val="tx1">
                    <a:lumMod val="95000"/>
                    <a:lumOff val="5000"/>
                  </a:schemeClr>
                </a:solidFill>
                <a:effectLst/>
                <a:latin typeface="+mn-lt"/>
                <a:ea typeface="+mn-ea"/>
                <a:cs typeface="+mn-cs"/>
              </a:rPr>
              <a:t>aukšta </a:t>
            </a:r>
            <a:r>
              <a:rPr lang="lt-LT" sz="1200" b="0" i="0" u="none" strike="noStrike" kern="1200" dirty="0" err="1" smtClean="0">
                <a:solidFill>
                  <a:schemeClr val="tx1">
                    <a:lumMod val="95000"/>
                    <a:lumOff val="5000"/>
                  </a:schemeClr>
                </a:solidFill>
                <a:effectLst/>
                <a:latin typeface="+mn-lt"/>
                <a:ea typeface="+mn-ea"/>
                <a:cs typeface="+mn-cs"/>
              </a:rPr>
              <a:t>žolė</a:t>
            </a:r>
            <a:r>
              <a:rPr lang="lt-LT" sz="1200" b="0" i="0" u="none" kern="1200" dirty="0" smtClean="0">
                <a:solidFill>
                  <a:schemeClr val="tx1">
                    <a:lumMod val="95000"/>
                    <a:lumOff val="5000"/>
                  </a:schemeClr>
                </a:solidFill>
                <a:effectLst/>
                <a:latin typeface="+mn-lt"/>
                <a:ea typeface="+mn-ea"/>
                <a:cs typeface="+mn-cs"/>
              </a:rPr>
              <a:t>. Mėgsta šiltas ir saulėtas vietas. Pasižymi sėslumu: juda aplink savo gyvenamąją vietą 60-100 metrų spinduliu. Žiemoja grupėmis graužikų, kurmių urvuose, </a:t>
            </a:r>
            <a:r>
              <a:rPr lang="lt-LT" sz="1200" b="0" i="0" u="none" kern="1200" dirty="0" err="1" smtClean="0">
                <a:solidFill>
                  <a:schemeClr val="tx1">
                    <a:lumMod val="95000"/>
                    <a:lumOff val="5000"/>
                  </a:schemeClr>
                </a:solidFill>
                <a:effectLst/>
                <a:latin typeface="+mn-lt"/>
                <a:ea typeface="+mn-ea"/>
                <a:cs typeface="+mn-cs"/>
              </a:rPr>
              <a:t>po </a:t>
            </a:r>
            <a:r>
              <a:rPr lang="lt-LT" sz="1200" b="0" i="0" u="none" strike="noStrike" kern="1200" dirty="0" err="1" smtClean="0">
                <a:solidFill>
                  <a:schemeClr val="tx1">
                    <a:lumMod val="95000"/>
                    <a:lumOff val="5000"/>
                  </a:schemeClr>
                </a:solidFill>
                <a:effectLst/>
                <a:latin typeface="+mn-lt"/>
                <a:ea typeface="+mn-ea"/>
                <a:cs typeface="+mn-cs"/>
              </a:rPr>
              <a:t>kelmais</a:t>
            </a:r>
            <a:r>
              <a:rPr lang="lt-LT" sz="1200" b="0" i="0" u="none" kern="1200" dirty="0" smtClean="0">
                <a:solidFill>
                  <a:schemeClr val="tx1">
                    <a:lumMod val="95000"/>
                    <a:lumOff val="5000"/>
                  </a:schemeClr>
                </a:solidFill>
                <a:effectLst/>
                <a:latin typeface="+mn-lt"/>
                <a:ea typeface="+mn-ea"/>
                <a:cs typeface="+mn-cs"/>
              </a:rPr>
              <a:t>. Žiemojimo laikas – nuo rugsėjo ar spalio iki balandžio mėnesio. Anksčiau buvo įprasti pelkėtų vietovių ropliai. Naikinant pelkes, šių gyvačių labai sumažėjo, vietomis tapo retos ar net išnyko.</a:t>
            </a:r>
          </a:p>
          <a:p>
            <a:r>
              <a:rPr lang="lt-LT" sz="1200" b="0" i="0" u="none" kern="1200" dirty="0" smtClean="0">
                <a:solidFill>
                  <a:schemeClr val="tx1">
                    <a:lumMod val="95000"/>
                    <a:lumOff val="5000"/>
                  </a:schemeClr>
                </a:solidFill>
                <a:effectLst/>
                <a:latin typeface="+mn-lt"/>
                <a:ea typeface="+mn-ea"/>
                <a:cs typeface="+mn-cs"/>
              </a:rPr>
              <a:t>Minta smulkiais graužikais (</a:t>
            </a:r>
            <a:r>
              <a:rPr lang="lt-LT" sz="1200" b="0" i="0" u="none" strike="noStrike" kern="1200" dirty="0" err="1" smtClean="0">
                <a:solidFill>
                  <a:schemeClr val="tx1">
                    <a:lumMod val="95000"/>
                    <a:lumOff val="5000"/>
                  </a:schemeClr>
                </a:solidFill>
                <a:effectLst/>
                <a:latin typeface="+mn-lt"/>
                <a:ea typeface="+mn-ea"/>
                <a:cs typeface="+mn-cs"/>
              </a:rPr>
              <a:t>pelėnais</a:t>
            </a:r>
            <a:r>
              <a:rPr lang="lt-LT" sz="1200" b="0" i="0" u="none" kern="1200" dirty="0" err="1" smtClean="0">
                <a:solidFill>
                  <a:schemeClr val="tx1">
                    <a:lumMod val="95000"/>
                    <a:lumOff val="5000"/>
                  </a:schemeClr>
                </a:solidFill>
                <a:effectLst/>
                <a:latin typeface="+mn-lt"/>
                <a:ea typeface="+mn-ea"/>
                <a:cs typeface="+mn-cs"/>
              </a:rPr>
              <a:t>,</a:t>
            </a:r>
            <a:r>
              <a:rPr lang="lt-LT" sz="1200" b="0" i="0" u="none" strike="noStrike" kern="1200" dirty="0" err="1" smtClean="0">
                <a:solidFill>
                  <a:schemeClr val="tx1">
                    <a:lumMod val="95000"/>
                    <a:lumOff val="5000"/>
                  </a:schemeClr>
                </a:solidFill>
                <a:effectLst/>
                <a:latin typeface="+mn-lt"/>
                <a:ea typeface="+mn-ea"/>
                <a:cs typeface="+mn-cs"/>
              </a:rPr>
              <a:t>pelėmis</a:t>
            </a:r>
            <a:r>
              <a:rPr lang="lt-LT" sz="1200" b="0" i="0" u="none" kern="1200" dirty="0" err="1" smtClean="0">
                <a:solidFill>
                  <a:schemeClr val="tx1">
                    <a:lumMod val="95000"/>
                    <a:lumOff val="5000"/>
                  </a:schemeClr>
                </a:solidFill>
                <a:effectLst/>
                <a:latin typeface="+mn-lt"/>
                <a:ea typeface="+mn-ea"/>
                <a:cs typeface="+mn-cs"/>
              </a:rPr>
              <a:t>), </a:t>
            </a:r>
            <a:r>
              <a:rPr lang="lt-LT" sz="1200" b="0" i="0" u="none" strike="noStrike" kern="1200" dirty="0" err="1" smtClean="0">
                <a:solidFill>
                  <a:schemeClr val="tx1">
                    <a:lumMod val="95000"/>
                    <a:lumOff val="5000"/>
                  </a:schemeClr>
                </a:solidFill>
                <a:effectLst/>
                <a:latin typeface="+mn-lt"/>
                <a:ea typeface="+mn-ea"/>
                <a:cs typeface="+mn-cs"/>
              </a:rPr>
              <a:t>driežais</a:t>
            </a:r>
            <a:r>
              <a:rPr lang="lt-LT" sz="1200" b="0" i="0" u="none" kern="1200" dirty="0" err="1" smtClean="0">
                <a:solidFill>
                  <a:schemeClr val="tx1">
                    <a:lumMod val="95000"/>
                    <a:lumOff val="5000"/>
                  </a:schemeClr>
                </a:solidFill>
                <a:effectLst/>
                <a:latin typeface="+mn-lt"/>
                <a:ea typeface="+mn-ea"/>
                <a:cs typeface="+mn-cs"/>
              </a:rPr>
              <a:t>, </a:t>
            </a:r>
            <a:r>
              <a:rPr lang="lt-LT" sz="1200" b="0" i="0" u="none" strike="noStrike" kern="1200" dirty="0" err="1" smtClean="0">
                <a:solidFill>
                  <a:schemeClr val="tx1">
                    <a:lumMod val="95000"/>
                    <a:lumOff val="5000"/>
                  </a:schemeClr>
                </a:solidFill>
                <a:effectLst/>
                <a:latin typeface="+mn-lt"/>
                <a:ea typeface="+mn-ea"/>
                <a:cs typeface="+mn-cs"/>
              </a:rPr>
              <a:t>varlėmis</a:t>
            </a:r>
            <a:r>
              <a:rPr lang="lt-LT" sz="1200" b="0" i="0" u="none" kern="1200" dirty="0" smtClean="0">
                <a:solidFill>
                  <a:schemeClr val="tx1">
                    <a:lumMod val="95000"/>
                    <a:lumOff val="5000"/>
                  </a:schemeClr>
                </a:solidFill>
                <a:effectLst/>
                <a:latin typeface="+mn-lt"/>
                <a:ea typeface="+mn-ea"/>
                <a:cs typeface="+mn-cs"/>
              </a:rPr>
              <a:t>, kiaušiniais. Jaunos paprastosios angys minta mažesniu grobiu – </a:t>
            </a:r>
            <a:r>
              <a:rPr lang="lt-LT" sz="1200" b="0" i="0" u="none" strike="noStrike" kern="1200" dirty="0" err="1" smtClean="0">
                <a:solidFill>
                  <a:schemeClr val="tx1">
                    <a:lumMod val="95000"/>
                    <a:lumOff val="5000"/>
                  </a:schemeClr>
                </a:solidFill>
                <a:effectLst/>
                <a:latin typeface="+mn-lt"/>
                <a:ea typeface="+mn-ea"/>
                <a:cs typeface="+mn-cs"/>
              </a:rPr>
              <a:t>vabzdžiais</a:t>
            </a:r>
            <a:r>
              <a:rPr lang="lt-LT" sz="1200" b="0" i="0" u="none" kern="1200" dirty="0" err="1" smtClean="0">
                <a:solidFill>
                  <a:schemeClr val="tx1">
                    <a:lumMod val="95000"/>
                    <a:lumOff val="5000"/>
                  </a:schemeClr>
                </a:solidFill>
                <a:effectLst/>
                <a:latin typeface="+mn-lt"/>
                <a:ea typeface="+mn-ea"/>
                <a:cs typeface="+mn-cs"/>
              </a:rPr>
              <a:t>, </a:t>
            </a:r>
            <a:r>
              <a:rPr lang="lt-LT" sz="1200" b="0" i="0" u="none" strike="noStrike" kern="1200" dirty="0" err="1" smtClean="0">
                <a:solidFill>
                  <a:schemeClr val="tx1">
                    <a:lumMod val="95000"/>
                    <a:lumOff val="5000"/>
                  </a:schemeClr>
                </a:solidFill>
                <a:effectLst/>
                <a:latin typeface="+mn-lt"/>
                <a:ea typeface="+mn-ea"/>
                <a:cs typeface="+mn-cs"/>
              </a:rPr>
              <a:t>kirminais</a:t>
            </a:r>
            <a:r>
              <a:rPr lang="lt-LT" sz="1200" b="0" i="0" u="none" kern="1200" dirty="0" smtClean="0">
                <a:solidFill>
                  <a:schemeClr val="tx1">
                    <a:lumMod val="95000"/>
                    <a:lumOff val="5000"/>
                  </a:schemeClr>
                </a:solidFill>
                <a:effectLst/>
                <a:latin typeface="+mn-lt"/>
                <a:ea typeface="+mn-ea"/>
                <a:cs typeface="+mn-cs"/>
              </a:rPr>
              <a:t>. Žmogaus nepuola, tačiau užminta ar pajudinta gali skaudžiai įgelti. Įkandimas paprastai nėra mirtinas. Gyvatė </a:t>
            </a:r>
            <a:r>
              <a:rPr lang="lt-LT" sz="1200" b="0" i="0" u="none" kern="1200" dirty="0" err="1" smtClean="0">
                <a:solidFill>
                  <a:schemeClr val="tx1">
                    <a:lumMod val="95000"/>
                    <a:lumOff val="5000"/>
                  </a:schemeClr>
                </a:solidFill>
                <a:effectLst/>
                <a:latin typeface="+mn-lt"/>
                <a:ea typeface="+mn-ea"/>
                <a:cs typeface="+mn-cs"/>
              </a:rPr>
              <a:t>gelia</a:t>
            </a:r>
            <a:r>
              <a:rPr lang="lt-LT" sz="1200" b="0" i="0" u="none" kern="1200" dirty="0" smtClean="0">
                <a:solidFill>
                  <a:schemeClr val="tx1">
                    <a:lumMod val="95000"/>
                    <a:lumOff val="5000"/>
                  </a:schemeClr>
                </a:solidFill>
                <a:effectLst/>
                <a:latin typeface="+mn-lt"/>
                <a:ea typeface="+mn-ea"/>
                <a:cs typeface="+mn-cs"/>
              </a:rPr>
              <a:t> dantimis, o kaišiodama dvišaką liežuvį uodžia kvapus.</a:t>
            </a:r>
          </a:p>
          <a:p>
            <a:r>
              <a:rPr lang="lt-LT" sz="1200" b="0" i="0" u="none" kern="1200" dirty="0" smtClean="0">
                <a:solidFill>
                  <a:schemeClr val="tx1">
                    <a:lumMod val="95000"/>
                    <a:lumOff val="5000"/>
                  </a:schemeClr>
                </a:solidFill>
                <a:effectLst/>
                <a:latin typeface="+mn-lt"/>
                <a:ea typeface="+mn-ea"/>
                <a:cs typeface="+mn-cs"/>
              </a:rPr>
              <a:t>Angis žmogui kerta tik gindamasi ir suleidžia nuodą per danties kanalą. Nuodų kiekis priklauso ir nuo metų laiko, ir nuo to, kiek laiko praėjo nuo ankstesnio nuodų panaudojimo. </a:t>
            </a:r>
            <a:endParaRPr lang="lt-LT" dirty="0"/>
          </a:p>
        </p:txBody>
      </p:sp>
      <p:sp>
        <p:nvSpPr>
          <p:cNvPr id="4" name="Slide Number Placeholder 3"/>
          <p:cNvSpPr>
            <a:spLocks noGrp="1"/>
          </p:cNvSpPr>
          <p:nvPr>
            <p:ph type="sldNum" sz="quarter" idx="10"/>
          </p:nvPr>
        </p:nvSpPr>
        <p:spPr/>
        <p:txBody>
          <a:bodyPr/>
          <a:lstStyle/>
          <a:p>
            <a:fld id="{D7D8A2CB-8BAF-48D9-8FCF-285AEBB62C20}" type="slidenum">
              <a:rPr lang="lt-LT" smtClean="0"/>
              <a:t>14</a:t>
            </a:fld>
            <a:endParaRPr lang="lt-LT"/>
          </a:p>
        </p:txBody>
      </p:sp>
    </p:spTree>
    <p:extLst>
      <p:ext uri="{BB962C8B-B14F-4D97-AF65-F5344CB8AC3E}">
        <p14:creationId xmlns:p14="http://schemas.microsoft.com/office/powerpoint/2010/main" val="3566919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dirty="0" smtClean="0"/>
              <a:t>Gyvatės įkandimo vietoje </a:t>
            </a:r>
            <a:r>
              <a:rPr lang="lt-LT" i="1" dirty="0" smtClean="0"/>
              <a:t>(dešinėje</a:t>
            </a:r>
            <a:r>
              <a:rPr lang="lt-LT" dirty="0" smtClean="0"/>
              <a:t>) matomos</a:t>
            </a:r>
            <a:r>
              <a:rPr lang="lt-LT" baseline="0" dirty="0" smtClean="0"/>
              <a:t> dvi (kartais gali būti tik viena) žymės nuo ilčių, per kurias suleidžiami nuodai, tuo tarpu ž</a:t>
            </a:r>
            <a:r>
              <a:rPr lang="lt-LT" dirty="0" smtClean="0"/>
              <a:t>alčio </a:t>
            </a:r>
            <a:r>
              <a:rPr lang="lt-LT" i="1" dirty="0" smtClean="0"/>
              <a:t>(kairėje) </a:t>
            </a:r>
            <a:r>
              <a:rPr lang="lt-LT" dirty="0" smtClean="0"/>
              <a:t>įkandimas panašus į driežo, lieka žymė nuo visos eilės nenuodingų dantų. </a:t>
            </a:r>
          </a:p>
          <a:p>
            <a:endParaRPr lang="lt-LT" dirty="0"/>
          </a:p>
        </p:txBody>
      </p:sp>
      <p:sp>
        <p:nvSpPr>
          <p:cNvPr id="4" name="Slide Number Placeholder 3"/>
          <p:cNvSpPr>
            <a:spLocks noGrp="1"/>
          </p:cNvSpPr>
          <p:nvPr>
            <p:ph type="sldNum" sz="quarter" idx="10"/>
          </p:nvPr>
        </p:nvSpPr>
        <p:spPr/>
        <p:txBody>
          <a:bodyPr/>
          <a:lstStyle/>
          <a:p>
            <a:fld id="{D7D8A2CB-8BAF-48D9-8FCF-285AEBB62C20}" type="slidenum">
              <a:rPr lang="lt-LT" smtClean="0"/>
              <a:t>15</a:t>
            </a:fld>
            <a:endParaRPr lang="lt-LT"/>
          </a:p>
        </p:txBody>
      </p:sp>
    </p:spTree>
    <p:extLst>
      <p:ext uri="{BB962C8B-B14F-4D97-AF65-F5344CB8AC3E}">
        <p14:creationId xmlns:p14="http://schemas.microsoft.com/office/powerpoint/2010/main" val="227888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dirty="0" smtClean="0"/>
              <a:t>Gyvatės įkandimas vietoje </a:t>
            </a:r>
            <a:r>
              <a:rPr lang="lt-LT" i="1" dirty="0" smtClean="0"/>
              <a:t>(dešinėje</a:t>
            </a:r>
            <a:r>
              <a:rPr lang="lt-LT" dirty="0" smtClean="0"/>
              <a:t>) matomos</a:t>
            </a:r>
            <a:r>
              <a:rPr lang="lt-LT" baseline="0" dirty="0" smtClean="0"/>
              <a:t> dvi (kartais gali būti tik viena) žymės nuo ilčių, per kurias suleidžiami nuodai, tuo tarpu ž</a:t>
            </a:r>
            <a:r>
              <a:rPr lang="lt-LT" dirty="0" smtClean="0"/>
              <a:t>alčio </a:t>
            </a:r>
            <a:r>
              <a:rPr lang="lt-LT" i="1" dirty="0" smtClean="0"/>
              <a:t>(kairėje) </a:t>
            </a:r>
            <a:r>
              <a:rPr lang="lt-LT" dirty="0" smtClean="0"/>
              <a:t>įkandimas panašus į driežo, lieka žymė nuo visos eilės nenuodingų dantų. </a:t>
            </a:r>
          </a:p>
          <a:p>
            <a:pPr marL="0" marR="0" indent="0" algn="l" defTabSz="914400" rtl="0" eaLnBrk="1" fontAlgn="auto" latinLnBrk="0" hangingPunct="1">
              <a:lnSpc>
                <a:spcPct val="100000"/>
              </a:lnSpc>
              <a:spcBef>
                <a:spcPts val="0"/>
              </a:spcBef>
              <a:spcAft>
                <a:spcPts val="0"/>
              </a:spcAft>
              <a:buClrTx/>
              <a:buSzTx/>
              <a:buFontTx/>
              <a:buNone/>
              <a:tabLst/>
              <a:defRPr/>
            </a:pPr>
            <a:r>
              <a:rPr lang="lt-LT" sz="1200" b="0" i="0" u="none" kern="1200" dirty="0" smtClean="0">
                <a:solidFill>
                  <a:schemeClr val="tx1">
                    <a:lumMod val="95000"/>
                    <a:lumOff val="5000"/>
                  </a:schemeClr>
                </a:solidFill>
                <a:effectLst/>
                <a:latin typeface="+mn-lt"/>
                <a:ea typeface="+mn-ea"/>
                <a:cs typeface="+mn-cs"/>
              </a:rPr>
              <a:t>Nuodų kiekis priklauso ir nuo metų laiko, ir nuo to, kiek laiko praėjo nuo ankstesnio nuodų panaudojimo. </a:t>
            </a:r>
            <a:r>
              <a:rPr lang="lt-LT" dirty="0" smtClean="0"/>
              <a:t>Jei gyvatė nesenai maitinosi,</a:t>
            </a:r>
            <a:r>
              <a:rPr lang="lt-LT" baseline="0" dirty="0" smtClean="0"/>
              <a:t> jai įkandus, gali nebūti jokių būdingų simptomų, o likti tik dvi nedidelės žymės nuo dantų. Tai, vadinamas, „sausasis įkandimas“. </a:t>
            </a:r>
          </a:p>
          <a:p>
            <a:r>
              <a:rPr lang="lt-LT" sz="1200" b="1" i="0" kern="1200" dirty="0" smtClean="0">
                <a:solidFill>
                  <a:schemeClr val="tx1"/>
                </a:solidFill>
                <a:effectLst/>
                <a:latin typeface="+mn-lt"/>
                <a:ea typeface="+mn-ea"/>
                <a:cs typeface="+mn-cs"/>
              </a:rPr>
              <a:t>Apsinuodijimo eiga </a:t>
            </a:r>
            <a:r>
              <a:rPr lang="lt-LT" sz="1200" b="0" i="0" kern="1200" dirty="0" smtClean="0">
                <a:solidFill>
                  <a:schemeClr val="tx1"/>
                </a:solidFill>
                <a:effectLst/>
                <a:latin typeface="+mn-lt"/>
                <a:ea typeface="+mn-ea"/>
                <a:cs typeface="+mn-cs"/>
              </a:rPr>
              <a:t>priklauso nuo suleistų nuodų kiekio, koncentracijos, įkandimo vietos, bendros paciento būklės. Pavojingiausi įkandimai</a:t>
            </a:r>
            <a:r>
              <a:rPr lang="lt-LT" sz="1200" b="0" i="0" kern="1200" baseline="0" dirty="0" smtClean="0">
                <a:solidFill>
                  <a:schemeClr val="tx1"/>
                </a:solidFill>
                <a:effectLst/>
                <a:latin typeface="+mn-lt"/>
                <a:ea typeface="+mn-ea"/>
                <a:cs typeface="+mn-cs"/>
              </a:rPr>
              <a:t> veido, galvos srityje.</a:t>
            </a:r>
            <a:endParaRPr lang="lt-LT" sz="1200" b="0" i="0" kern="1200" dirty="0" smtClean="0">
              <a:solidFill>
                <a:schemeClr val="tx1"/>
              </a:solidFill>
              <a:effectLst/>
              <a:latin typeface="+mn-lt"/>
              <a:ea typeface="+mn-ea"/>
              <a:cs typeface="+mn-cs"/>
            </a:endParaRPr>
          </a:p>
          <a:p>
            <a:r>
              <a:rPr lang="lt-LT" sz="1200" b="0" i="0" kern="1200" dirty="0" err="1" smtClean="0">
                <a:solidFill>
                  <a:schemeClr val="tx1"/>
                </a:solidFill>
                <a:effectLst/>
                <a:latin typeface="+mn-lt"/>
                <a:ea typeface="+mn-ea"/>
                <a:cs typeface="+mn-cs"/>
              </a:rPr>
              <a:t>Angies </a:t>
            </a:r>
            <a:r>
              <a:rPr lang="lt-LT" sz="1200" b="0" i="1" kern="1200" dirty="0" err="1" smtClean="0">
                <a:solidFill>
                  <a:schemeClr val="tx1"/>
                </a:solidFill>
                <a:effectLst/>
                <a:latin typeface="+mn-lt"/>
                <a:ea typeface="+mn-ea"/>
                <a:cs typeface="+mn-cs"/>
              </a:rPr>
              <a:t>(Vipera</a:t>
            </a:r>
            <a:r>
              <a:rPr lang="lt-LT" sz="1200" b="0" i="1" kern="1200" dirty="0" smtClean="0">
                <a:solidFill>
                  <a:schemeClr val="tx1"/>
                </a:solidFill>
                <a:effectLst/>
                <a:latin typeface="+mn-lt"/>
                <a:ea typeface="+mn-ea"/>
                <a:cs typeface="+mn-cs"/>
              </a:rPr>
              <a:t> </a:t>
            </a:r>
            <a:r>
              <a:rPr lang="lt-LT" sz="1200" b="0" i="1" kern="1200" dirty="0" err="1" smtClean="0">
                <a:solidFill>
                  <a:schemeClr val="tx1"/>
                </a:solidFill>
                <a:effectLst/>
                <a:latin typeface="+mn-lt"/>
                <a:ea typeface="+mn-ea"/>
                <a:cs typeface="+mn-cs"/>
              </a:rPr>
              <a:t>berus)</a:t>
            </a:r>
            <a:r>
              <a:rPr lang="lt-LT" sz="1200" b="0" i="0" kern="1200" dirty="0" err="1" smtClean="0">
                <a:solidFill>
                  <a:schemeClr val="tx1"/>
                </a:solidFill>
                <a:effectLst/>
                <a:latin typeface="+mn-lt"/>
                <a:ea typeface="+mn-ea"/>
                <a:cs typeface="+mn-cs"/>
              </a:rPr>
              <a:t> įkandimas</a:t>
            </a:r>
            <a:r>
              <a:rPr lang="lt-LT" sz="1200" b="0" i="0" kern="1200" dirty="0" smtClean="0">
                <a:solidFill>
                  <a:schemeClr val="tx1"/>
                </a:solidFill>
                <a:effectLst/>
                <a:latin typeface="+mn-lt"/>
                <a:ea typeface="+mn-ea"/>
                <a:cs typeface="+mn-cs"/>
              </a:rPr>
              <a:t> labai skausmingas, sukelia smarkų uždegimą. Pirmomis valandomis daugumai pacientų būna ir bendrinė reakcija – baimė, svaigimas, silpnumas, vėmimas, viduriavimas ir </a:t>
            </a:r>
            <a:r>
              <a:rPr lang="lt-LT" sz="1200" b="0" i="0" kern="1200" dirty="0" err="1" smtClean="0">
                <a:solidFill>
                  <a:schemeClr val="tx1"/>
                </a:solidFill>
                <a:effectLst/>
                <a:latin typeface="+mn-lt"/>
                <a:ea typeface="+mn-ea"/>
                <a:cs typeface="+mn-cs"/>
              </a:rPr>
              <a:t>tachikardija</a:t>
            </a:r>
            <a:r>
              <a:rPr lang="lt-LT" sz="1200" b="0" i="0" kern="1200" dirty="0" smtClean="0">
                <a:solidFill>
                  <a:schemeClr val="tx1"/>
                </a:solidFill>
                <a:effectLst/>
                <a:latin typeface="+mn-lt"/>
                <a:ea typeface="+mn-ea"/>
                <a:cs typeface="+mn-cs"/>
              </a:rPr>
              <a:t>. Gali būti kraujospūdžio kritimų. Kadangi dažniausiai </a:t>
            </a:r>
            <a:r>
              <a:rPr lang="lt-LT" sz="1200" b="0" i="0" kern="1200" dirty="0" err="1" smtClean="0">
                <a:solidFill>
                  <a:schemeClr val="tx1"/>
                </a:solidFill>
                <a:effectLst/>
                <a:latin typeface="+mn-lt"/>
                <a:ea typeface="+mn-ea"/>
                <a:cs typeface="+mn-cs"/>
              </a:rPr>
              <a:t>įgeliamos</a:t>
            </a:r>
            <a:r>
              <a:rPr lang="lt-LT" sz="1200" b="0" i="0" kern="1200" dirty="0" smtClean="0">
                <a:solidFill>
                  <a:schemeClr val="tx1"/>
                </a:solidFill>
                <a:effectLst/>
                <a:latin typeface="+mn-lt"/>
                <a:ea typeface="+mn-ea"/>
                <a:cs typeface="+mn-cs"/>
              </a:rPr>
              <a:t> galūnės, jos ima pamažu tinti. Tinimai gali kilti iki liemens. Tada visos galūnės audiniai darosi </a:t>
            </a:r>
            <a:r>
              <a:rPr lang="lt-LT" sz="1200" b="0" i="0" kern="1200" dirty="0" err="1" smtClean="0">
                <a:solidFill>
                  <a:schemeClr val="tx1"/>
                </a:solidFill>
                <a:effectLst/>
                <a:latin typeface="+mn-lt"/>
                <a:ea typeface="+mn-ea"/>
                <a:cs typeface="+mn-cs"/>
              </a:rPr>
              <a:t>uždegimiški</a:t>
            </a:r>
            <a:r>
              <a:rPr lang="lt-LT" sz="1200" b="0" i="0" kern="1200" dirty="0" smtClean="0">
                <a:solidFill>
                  <a:schemeClr val="tx1"/>
                </a:solidFill>
                <a:effectLst/>
                <a:latin typeface="+mn-lt"/>
                <a:ea typeface="+mn-ea"/>
                <a:cs typeface="+mn-cs"/>
              </a:rPr>
              <a:t>, skausmingi, oda įdega, patamsėja, prasideda </a:t>
            </a:r>
            <a:r>
              <a:rPr lang="lt-LT" sz="1200" b="0" i="0" kern="1200" dirty="0" err="1" smtClean="0">
                <a:solidFill>
                  <a:schemeClr val="tx1"/>
                </a:solidFill>
                <a:effectLst/>
                <a:latin typeface="+mn-lt"/>
                <a:ea typeface="+mn-ea"/>
                <a:cs typeface="+mn-cs"/>
              </a:rPr>
              <a:t>limfagyslių</a:t>
            </a:r>
            <a:r>
              <a:rPr lang="lt-LT" sz="1200" b="0" i="0" kern="1200" dirty="0" smtClean="0">
                <a:solidFill>
                  <a:schemeClr val="tx1"/>
                </a:solidFill>
                <a:effectLst/>
                <a:latin typeface="+mn-lt"/>
                <a:ea typeface="+mn-ea"/>
                <a:cs typeface="+mn-cs"/>
              </a:rPr>
              <a:t> uždegimas. Žymiai pavojingesnės egzotiškos angys. </a:t>
            </a:r>
            <a:r>
              <a:rPr lang="lt-LT" sz="1200" b="0" i="0" kern="1200" dirty="0" err="1" smtClean="0">
                <a:solidFill>
                  <a:schemeClr val="tx1"/>
                </a:solidFill>
                <a:effectLst/>
                <a:latin typeface="+mn-lt"/>
                <a:ea typeface="+mn-ea"/>
                <a:cs typeface="+mn-cs"/>
              </a:rPr>
              <a:t>Mūsuose</a:t>
            </a:r>
            <a:r>
              <a:rPr lang="lt-LT" sz="1200" b="0" i="0" kern="1200" dirty="0" smtClean="0">
                <a:solidFill>
                  <a:schemeClr val="tx1"/>
                </a:solidFill>
                <a:effectLst/>
                <a:latin typeface="+mn-lt"/>
                <a:ea typeface="+mn-ea"/>
                <a:cs typeface="+mn-cs"/>
              </a:rPr>
              <a:t> gyvenančios angies įkandimas pavojingas tik tuo atveju, jei nuodas greitai pakanka į kraują (</a:t>
            </a:r>
            <a:r>
              <a:rPr lang="lt-LT" sz="1200" b="0" i="0" kern="1200" dirty="0" err="1" smtClean="0">
                <a:solidFill>
                  <a:schemeClr val="tx1"/>
                </a:solidFill>
                <a:effectLst/>
                <a:latin typeface="+mn-lt"/>
                <a:ea typeface="+mn-ea"/>
                <a:cs typeface="+mn-cs"/>
              </a:rPr>
              <a:t>pvz</a:t>
            </a:r>
            <a:r>
              <a:rPr lang="lt-LT" sz="1200" b="0" i="0" kern="1200" dirty="0" smtClean="0">
                <a:solidFill>
                  <a:schemeClr val="tx1"/>
                </a:solidFill>
                <a:effectLst/>
                <a:latin typeface="+mn-lt"/>
                <a:ea typeface="+mn-ea"/>
                <a:cs typeface="+mn-cs"/>
              </a:rPr>
              <a:t>., </a:t>
            </a:r>
            <a:r>
              <a:rPr lang="lt-LT" sz="1200" b="0" i="0" kern="1200" dirty="0" err="1" smtClean="0">
                <a:solidFill>
                  <a:schemeClr val="tx1"/>
                </a:solidFill>
                <a:effectLst/>
                <a:latin typeface="+mn-lt"/>
                <a:ea typeface="+mn-ea"/>
                <a:cs typeface="+mn-cs"/>
              </a:rPr>
              <a:t>įgėlus</a:t>
            </a:r>
            <a:r>
              <a:rPr lang="lt-LT" sz="1200" b="0" i="0" kern="1200" dirty="0" smtClean="0">
                <a:solidFill>
                  <a:schemeClr val="tx1"/>
                </a:solidFill>
                <a:effectLst/>
                <a:latin typeface="+mn-lt"/>
                <a:ea typeface="+mn-ea"/>
                <a:cs typeface="+mn-cs"/>
              </a:rPr>
              <a:t> į veidą), taip pat vaikams bei senyvo amžiaus žmonėms.</a:t>
            </a:r>
          </a:p>
          <a:p>
            <a:r>
              <a:rPr lang="lt-LT" sz="1200" b="1" i="0" kern="1200" dirty="0" smtClean="0">
                <a:solidFill>
                  <a:schemeClr val="tx1"/>
                </a:solidFill>
                <a:effectLst/>
                <a:latin typeface="+mn-lt"/>
                <a:ea typeface="+mn-ea"/>
                <a:cs typeface="+mn-cs"/>
              </a:rPr>
              <a:t>Gydymas</a:t>
            </a:r>
          </a:p>
          <a:p>
            <a:pPr marL="0" marR="0" indent="0" algn="l" defTabSz="914400" rtl="0" eaLnBrk="1" fontAlgn="auto" latinLnBrk="0" hangingPunct="1">
              <a:lnSpc>
                <a:spcPct val="100000"/>
              </a:lnSpc>
              <a:spcBef>
                <a:spcPts val="0"/>
              </a:spcBef>
              <a:spcAft>
                <a:spcPts val="0"/>
              </a:spcAft>
              <a:buClrTx/>
              <a:buSzTx/>
              <a:buFontTx/>
              <a:buNone/>
              <a:tabLst/>
              <a:defRPr/>
            </a:pPr>
            <a:r>
              <a:rPr lang="lt-LT" sz="1200" b="0" i="0" kern="1200" dirty="0" smtClean="0">
                <a:solidFill>
                  <a:schemeClr val="tx1"/>
                </a:solidFill>
                <a:effectLst/>
                <a:latin typeface="+mn-lt"/>
                <a:ea typeface="+mn-ea"/>
                <a:cs typeface="+mn-cs"/>
              </a:rPr>
              <a:t>Pirmomis valandomis įgeltai galūnei reikalinga ramybė (geriausia laisvai įtverti). Galūnę galima šiek tiek pakelti, o įkandimo vietą apdėti ledu.</a:t>
            </a:r>
          </a:p>
          <a:p>
            <a:r>
              <a:rPr lang="lt-LT" sz="1200" b="0" i="0" kern="1200" dirty="0" smtClean="0">
                <a:solidFill>
                  <a:schemeClr val="tx1"/>
                </a:solidFill>
                <a:effectLst/>
                <a:latin typeface="+mn-lt"/>
                <a:ea typeface="+mn-ea"/>
                <a:cs typeface="+mn-cs"/>
              </a:rPr>
              <a:t>Neleistina įkandimo vietą </a:t>
            </a:r>
            <a:r>
              <a:rPr lang="lt-LT" sz="1200" b="0" i="0" kern="1200" dirty="0" err="1" smtClean="0">
                <a:solidFill>
                  <a:schemeClr val="tx1"/>
                </a:solidFill>
                <a:effectLst/>
                <a:latin typeface="+mn-lt"/>
                <a:ea typeface="+mn-ea"/>
                <a:cs typeface="+mn-cs"/>
              </a:rPr>
              <a:t>įpjaudinėti</a:t>
            </a:r>
            <a:r>
              <a:rPr lang="lt-LT" sz="1200" b="0" i="0" kern="1200" dirty="0" smtClean="0">
                <a:solidFill>
                  <a:schemeClr val="tx1"/>
                </a:solidFill>
                <a:effectLst/>
                <a:latin typeface="+mn-lt"/>
                <a:ea typeface="+mn-ea"/>
                <a:cs typeface="+mn-cs"/>
              </a:rPr>
              <a:t> ar prideginti.</a:t>
            </a:r>
          </a:p>
          <a:p>
            <a:r>
              <a:rPr lang="lt-LT" sz="1200" b="0" i="0" kern="1200" dirty="0" smtClean="0">
                <a:solidFill>
                  <a:schemeClr val="tx1"/>
                </a:solidFill>
                <a:effectLst/>
                <a:latin typeface="+mn-lt"/>
                <a:ea typeface="+mn-ea"/>
                <a:cs typeface="+mn-cs"/>
              </a:rPr>
              <a:t>Kartais</a:t>
            </a:r>
            <a:r>
              <a:rPr lang="lt-LT" sz="1200" b="0" i="0" kern="1200" baseline="0" dirty="0" smtClean="0">
                <a:solidFill>
                  <a:schemeClr val="tx1"/>
                </a:solidFill>
                <a:effectLst/>
                <a:latin typeface="+mn-lt"/>
                <a:ea typeface="+mn-ea"/>
                <a:cs typeface="+mn-cs"/>
              </a:rPr>
              <a:t> reikalingas gydymas priešnuodžiais </a:t>
            </a:r>
            <a:r>
              <a:rPr lang="lt-LT" sz="1200" b="0" i="0" kern="1200" dirty="0" smtClean="0">
                <a:solidFill>
                  <a:schemeClr val="tx1"/>
                </a:solidFill>
                <a:effectLst/>
                <a:latin typeface="+mn-lt"/>
                <a:ea typeface="+mn-ea"/>
                <a:cs typeface="+mn-cs"/>
              </a:rPr>
              <a:t>prieš angies nuodus. Priešnuodžiai sumažina audinių patinimą, sutrumpėja gydymo laikas.</a:t>
            </a:r>
          </a:p>
          <a:p>
            <a:r>
              <a:rPr lang="lt-LT" sz="1200" b="0" i="0" kern="1200" dirty="0" smtClean="0">
                <a:solidFill>
                  <a:schemeClr val="tx1"/>
                </a:solidFill>
                <a:effectLst/>
                <a:latin typeface="+mn-lt"/>
                <a:ea typeface="+mn-ea"/>
                <a:cs typeface="+mn-cs"/>
              </a:rPr>
              <a:t>Paprastai pacientai pasveiksta per 2 – 7 dienas.</a:t>
            </a:r>
            <a:endParaRPr lang="lt-LT" dirty="0" smtClean="0"/>
          </a:p>
          <a:p>
            <a:endParaRPr lang="lt-LT" dirty="0"/>
          </a:p>
        </p:txBody>
      </p:sp>
      <p:sp>
        <p:nvSpPr>
          <p:cNvPr id="4" name="Slide Number Placeholder 3"/>
          <p:cNvSpPr>
            <a:spLocks noGrp="1"/>
          </p:cNvSpPr>
          <p:nvPr>
            <p:ph type="sldNum" sz="quarter" idx="10"/>
          </p:nvPr>
        </p:nvSpPr>
        <p:spPr/>
        <p:txBody>
          <a:bodyPr/>
          <a:lstStyle/>
          <a:p>
            <a:fld id="{D7D8A2CB-8BAF-48D9-8FCF-285AEBB62C20}" type="slidenum">
              <a:rPr lang="lt-LT" smtClean="0"/>
              <a:t>16</a:t>
            </a:fld>
            <a:endParaRPr lang="lt-LT"/>
          </a:p>
        </p:txBody>
      </p:sp>
    </p:spTree>
    <p:extLst>
      <p:ext uri="{BB962C8B-B14F-4D97-AF65-F5344CB8AC3E}">
        <p14:creationId xmlns:p14="http://schemas.microsoft.com/office/powerpoint/2010/main" val="1159739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b="1" kern="1200" dirty="0" smtClean="0">
                <a:solidFill>
                  <a:schemeClr val="tx1"/>
                </a:solidFill>
                <a:effectLst/>
                <a:latin typeface="+mn-lt"/>
                <a:ea typeface="+mn-ea"/>
                <a:cs typeface="+mn-cs"/>
              </a:rPr>
              <a:t>Apsinuodijimai augalais</a:t>
            </a:r>
            <a:endParaRPr lang="lt-LT"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lt-LT" sz="1200" kern="1200" dirty="0" smtClean="0">
                <a:solidFill>
                  <a:schemeClr val="tx1"/>
                </a:solidFill>
                <a:effectLst/>
                <a:latin typeface="+mn-lt"/>
                <a:ea typeface="+mn-ea"/>
                <a:cs typeface="+mn-cs"/>
              </a:rPr>
              <a:t>Augalais dažniausiai apsinuodija mažamečiai vaikai, suvalgę viliojančiai atrodančių uogų ar ryškiaspalvių gėlių. Rečiau tai atsitinka dėl netinkamai paruoštų ar neteisingai pavartotų tariamai gydomųjų augalų antpilų ar arbatų. Nors tik nedidelė dalis besikreipiančių apsinuodija rimtai, neišvengiama ir netikėtų mirčių.</a:t>
            </a:r>
          </a:p>
          <a:p>
            <a:r>
              <a:rPr lang="lt-LT" sz="1200" kern="1200" dirty="0" smtClean="0">
                <a:solidFill>
                  <a:schemeClr val="tx1"/>
                </a:solidFill>
                <a:effectLst/>
                <a:latin typeface="+mn-lt"/>
                <a:ea typeface="+mn-ea"/>
                <a:cs typeface="+mn-cs"/>
              </a:rPr>
              <a:t>Kai kuriose Europos šalyse įstatymai draudžia nuodingus augalus auginti viešose vietose, pirmiausia – dėl vaikų saugumo. Tačiau nuo natūraliai augančių augalų vaikus apsaugoti yra sunku. Norint išvengti nelaimių, reikėtų žinoti, kurie jų gali atnešti nelaimių.</a:t>
            </a:r>
          </a:p>
          <a:p>
            <a:r>
              <a:rPr lang="lt-LT" sz="1200" kern="1200" dirty="0" smtClean="0">
                <a:solidFill>
                  <a:schemeClr val="tx1"/>
                </a:solidFill>
                <a:effectLst/>
                <a:latin typeface="+mn-lt"/>
                <a:ea typeface="+mn-ea"/>
                <a:cs typeface="+mn-cs"/>
              </a:rPr>
              <a:t>Šiame skyrelyje aprašoma tik pavojingesnių ir mažiau žinomų nuodingų augalų išvaizda. Stengtasi paminėti tik Lietuvoje sutinkamus nuodingus augalus – laukinius ir dekoratyvinius, nuo seno auginamus Lietuvoje arba pradėtus įvežinėti pastaraisiais metais. </a:t>
            </a:r>
          </a:p>
          <a:p>
            <a:endParaRPr lang="lt-LT" dirty="0"/>
          </a:p>
        </p:txBody>
      </p:sp>
      <p:sp>
        <p:nvSpPr>
          <p:cNvPr id="4" name="Slide Number Placeholder 3"/>
          <p:cNvSpPr>
            <a:spLocks noGrp="1"/>
          </p:cNvSpPr>
          <p:nvPr>
            <p:ph type="sldNum" sz="quarter" idx="10"/>
          </p:nvPr>
        </p:nvSpPr>
        <p:spPr/>
        <p:txBody>
          <a:bodyPr/>
          <a:lstStyle/>
          <a:p>
            <a:fld id="{D7D8A2CB-8BAF-48D9-8FCF-285AEBB62C20}" type="slidenum">
              <a:rPr lang="lt-LT" smtClean="0"/>
              <a:t>17</a:t>
            </a:fld>
            <a:endParaRPr lang="lt-LT"/>
          </a:p>
        </p:txBody>
      </p:sp>
    </p:spTree>
    <p:extLst>
      <p:ext uri="{BB962C8B-B14F-4D97-AF65-F5344CB8AC3E}">
        <p14:creationId xmlns:p14="http://schemas.microsoft.com/office/powerpoint/2010/main" val="2935602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lt-LT" sz="1200" kern="1200" dirty="0" smtClean="0">
                <a:solidFill>
                  <a:schemeClr val="tx1"/>
                </a:solidFill>
                <a:effectLst/>
                <a:latin typeface="+mn-lt"/>
                <a:ea typeface="+mn-ea"/>
                <a:cs typeface="+mn-cs"/>
              </a:rPr>
              <a:t>Egzotiškoji </a:t>
            </a:r>
            <a:r>
              <a:rPr lang="lt-LT" sz="1200" kern="1200" dirty="0" err="1" smtClean="0">
                <a:solidFill>
                  <a:schemeClr val="tx1"/>
                </a:solidFill>
                <a:effectLst/>
                <a:latin typeface="+mn-lt"/>
                <a:ea typeface="+mn-ea"/>
                <a:cs typeface="+mn-cs"/>
              </a:rPr>
              <a:t>ricina</a:t>
            </a:r>
            <a:r>
              <a:rPr lang="lt-LT" sz="1200" i="1" kern="1200" dirty="0" err="1" smtClean="0">
                <a:solidFill>
                  <a:schemeClr val="tx1"/>
                </a:solidFill>
                <a:effectLst/>
                <a:latin typeface="+mn-lt"/>
                <a:ea typeface="+mn-ea"/>
                <a:cs typeface="+mn-cs"/>
              </a:rPr>
              <a:t> (Ricinus</a:t>
            </a:r>
            <a:r>
              <a:rPr lang="lt-LT" sz="1200" i="1" kern="1200" dirty="0" smtClean="0">
                <a:solidFill>
                  <a:schemeClr val="tx1"/>
                </a:solidFill>
                <a:effectLst/>
                <a:latin typeface="+mn-lt"/>
                <a:ea typeface="+mn-ea"/>
                <a:cs typeface="+mn-cs"/>
              </a:rPr>
              <a:t> </a:t>
            </a:r>
            <a:r>
              <a:rPr lang="lt-LT" sz="1200" i="1" kern="1200" dirty="0" err="1" smtClean="0">
                <a:solidFill>
                  <a:schemeClr val="tx1"/>
                </a:solidFill>
                <a:effectLst/>
                <a:latin typeface="+mn-lt"/>
                <a:ea typeface="+mn-ea"/>
                <a:cs typeface="+mn-cs"/>
              </a:rPr>
              <a:t>communis</a:t>
            </a:r>
            <a:r>
              <a:rPr lang="lt-LT" sz="1200" i="1" kern="1200" dirty="0" smtClean="0">
                <a:solidFill>
                  <a:schemeClr val="tx1"/>
                </a:solidFill>
                <a:effectLst/>
                <a:latin typeface="+mn-lt"/>
                <a:ea typeface="+mn-ea"/>
                <a:cs typeface="+mn-cs"/>
              </a:rPr>
              <a:t>)</a:t>
            </a:r>
            <a:r>
              <a:rPr lang="lt-LT" sz="1200" kern="1200" dirty="0" smtClean="0">
                <a:solidFill>
                  <a:schemeClr val="tx1"/>
                </a:solidFill>
                <a:effectLst/>
                <a:latin typeface="+mn-lt"/>
                <a:ea typeface="+mn-ea"/>
                <a:cs typeface="+mn-cs"/>
              </a:rPr>
              <a:t> – vienas </a:t>
            </a:r>
            <a:r>
              <a:rPr lang="lt-LT" sz="1200" kern="1200" dirty="0" err="1" smtClean="0">
                <a:solidFill>
                  <a:schemeClr val="tx1"/>
                </a:solidFill>
                <a:effectLst/>
                <a:latin typeface="+mn-lt"/>
                <a:ea typeface="+mn-ea"/>
                <a:cs typeface="+mn-cs"/>
              </a:rPr>
              <a:t>toksiškiausių</a:t>
            </a:r>
            <a:r>
              <a:rPr lang="lt-LT" sz="1200" kern="1200" dirty="0" smtClean="0">
                <a:solidFill>
                  <a:schemeClr val="tx1"/>
                </a:solidFill>
                <a:effectLst/>
                <a:latin typeface="+mn-lt"/>
                <a:ea typeface="+mn-ea"/>
                <a:cs typeface="+mn-cs"/>
              </a:rPr>
              <a:t> augalų. Nuodingas visas augalas, tačiau sėklose nuodų daugiausia. Aprašyti mirtini apsinuodijimai viena sėkla. Kita vertus, jei </a:t>
            </a:r>
            <a:r>
              <a:rPr lang="lt-LT" sz="1200" kern="1200" dirty="0" err="1" smtClean="0">
                <a:solidFill>
                  <a:schemeClr val="tx1"/>
                </a:solidFill>
                <a:effectLst/>
                <a:latin typeface="+mn-lt"/>
                <a:ea typeface="+mn-ea"/>
                <a:cs typeface="+mn-cs"/>
              </a:rPr>
              <a:t>sėkla  praryjama</a:t>
            </a:r>
            <a:r>
              <a:rPr lang="lt-LT" sz="1200" kern="1200" dirty="0" smtClean="0">
                <a:solidFill>
                  <a:schemeClr val="tx1"/>
                </a:solidFill>
                <a:effectLst/>
                <a:latin typeface="+mn-lt"/>
                <a:ea typeface="+mn-ea"/>
                <a:cs typeface="+mn-cs"/>
              </a:rPr>
              <a:t> nesukramtyta, jos tvirtas dangalas apsaugo nuo nuodo ir apsinuodijimo nebūna. Apsinuodijus jau po vienos valandos ima skaudėti pilvą, pacientai vemia, jiems pučia vidurius, jie viduriuoja su krauju. </a:t>
            </a:r>
            <a:r>
              <a:rPr lang="lt-LT" sz="1200" dirty="0" smtClean="0"/>
              <a:t>Iš</a:t>
            </a:r>
            <a:r>
              <a:rPr lang="lt-LT" sz="1200" baseline="0" dirty="0" smtClean="0"/>
              <a:t> virškinamojo kanalo nuodai patekę į kraują </a:t>
            </a:r>
            <a:r>
              <a:rPr lang="lt-LT" sz="1200" dirty="0" smtClean="0"/>
              <a:t>pažeidžia eritrocitus (kraujo ląsteles), inkstus, kepenis.</a:t>
            </a:r>
          </a:p>
          <a:p>
            <a:pPr marL="0" marR="0" indent="0" algn="l" defTabSz="914400" rtl="0" eaLnBrk="1" fontAlgn="auto" latinLnBrk="0" hangingPunct="1">
              <a:lnSpc>
                <a:spcPct val="90000"/>
              </a:lnSpc>
              <a:spcBef>
                <a:spcPts val="0"/>
              </a:spcBef>
              <a:spcAft>
                <a:spcPts val="0"/>
              </a:spcAft>
              <a:buClrTx/>
              <a:buSzTx/>
              <a:buFontTx/>
              <a:buNone/>
              <a:tabLst/>
              <a:defRPr/>
            </a:pPr>
            <a:r>
              <a:rPr lang="lt-LT" sz="1200" kern="1200" dirty="0" smtClean="0">
                <a:solidFill>
                  <a:schemeClr val="tx1"/>
                </a:solidFill>
                <a:effectLst/>
                <a:latin typeface="+mn-lt"/>
                <a:ea typeface="+mn-ea"/>
                <a:cs typeface="+mn-cs"/>
              </a:rPr>
              <a:t>Tuo tarpu vidurius laisvinančiomis savybėmis garsiame ricinos aliejuje toksino nėra. Ricina gali sukelti ir alergines reakcijas, tame tarpe anafilaksinio pobūdžio.</a:t>
            </a:r>
          </a:p>
          <a:p>
            <a:pPr>
              <a:lnSpc>
                <a:spcPct val="90000"/>
              </a:lnSpc>
            </a:pPr>
            <a:r>
              <a:rPr lang="lt-LT" sz="1200" dirty="0" smtClean="0"/>
              <a:t>Priešnuodžių nėra.</a:t>
            </a:r>
            <a:endParaRPr lang="en-US" dirty="0" smtClean="0"/>
          </a:p>
          <a:p>
            <a:endParaRPr lang="lt-LT" dirty="0"/>
          </a:p>
        </p:txBody>
      </p:sp>
      <p:sp>
        <p:nvSpPr>
          <p:cNvPr id="4" name="Slide Number Placeholder 3"/>
          <p:cNvSpPr>
            <a:spLocks noGrp="1"/>
          </p:cNvSpPr>
          <p:nvPr>
            <p:ph type="sldNum" sz="quarter" idx="10"/>
          </p:nvPr>
        </p:nvSpPr>
        <p:spPr/>
        <p:txBody>
          <a:bodyPr/>
          <a:lstStyle/>
          <a:p>
            <a:fld id="{D7D8A2CB-8BAF-48D9-8FCF-285AEBB62C20}" type="slidenum">
              <a:rPr lang="lt-LT" smtClean="0"/>
              <a:t>18</a:t>
            </a:fld>
            <a:endParaRPr lang="lt-LT"/>
          </a:p>
        </p:txBody>
      </p:sp>
    </p:spTree>
    <p:extLst>
      <p:ext uri="{BB962C8B-B14F-4D97-AF65-F5344CB8AC3E}">
        <p14:creationId xmlns:p14="http://schemas.microsoft.com/office/powerpoint/2010/main" val="3340657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b="0" i="0" kern="1200" dirty="0" smtClean="0">
                <a:solidFill>
                  <a:schemeClr val="tx1"/>
                </a:solidFill>
                <a:effectLst/>
                <a:latin typeface="+mn-lt"/>
                <a:ea typeface="+mn-ea"/>
                <a:cs typeface="+mn-cs"/>
              </a:rPr>
              <a:t>Kukmedis (</a:t>
            </a:r>
            <a:r>
              <a:rPr lang="lt-LT" sz="1200" b="0" i="1" kern="1200" dirty="0" err="1" smtClean="0">
                <a:solidFill>
                  <a:schemeClr val="tx1"/>
                </a:solidFill>
                <a:effectLst/>
                <a:latin typeface="+mn-lt"/>
                <a:ea typeface="+mn-ea"/>
                <a:cs typeface="+mn-cs"/>
              </a:rPr>
              <a:t>Taxus</a:t>
            </a:r>
            <a:r>
              <a:rPr lang="lt-LT" sz="1200" b="0" i="1" kern="1200" dirty="0" smtClean="0">
                <a:solidFill>
                  <a:schemeClr val="tx1"/>
                </a:solidFill>
                <a:effectLst/>
                <a:latin typeface="+mn-lt"/>
                <a:ea typeface="+mn-ea"/>
                <a:cs typeface="+mn-cs"/>
              </a:rPr>
              <a:t> </a:t>
            </a:r>
            <a:r>
              <a:rPr lang="lt-LT" sz="1200" b="0" i="1" kern="1200" dirty="0" err="1" smtClean="0">
                <a:solidFill>
                  <a:schemeClr val="tx1"/>
                </a:solidFill>
                <a:effectLst/>
                <a:latin typeface="+mn-lt"/>
                <a:ea typeface="+mn-ea"/>
                <a:cs typeface="+mn-cs"/>
              </a:rPr>
              <a:t>bacatus</a:t>
            </a:r>
            <a:r>
              <a:rPr lang="lt-LT" sz="1200" b="0" i="1" kern="1200" dirty="0" smtClean="0">
                <a:solidFill>
                  <a:schemeClr val="tx1"/>
                </a:solidFill>
                <a:effectLst/>
                <a:latin typeface="+mn-lt"/>
                <a:ea typeface="+mn-ea"/>
                <a:cs typeface="+mn-cs"/>
              </a:rPr>
              <a:t>)</a:t>
            </a:r>
            <a:r>
              <a:rPr lang="lt-LT" sz="1200" b="0" i="0" kern="1200" dirty="0" smtClean="0">
                <a:solidFill>
                  <a:schemeClr val="tx1"/>
                </a:solidFill>
                <a:effectLst/>
                <a:latin typeface="+mn-lt"/>
                <a:ea typeface="+mn-ea"/>
                <a:cs typeface="+mn-cs"/>
              </a:rPr>
              <a:t> – </a:t>
            </a:r>
            <a:r>
              <a:rPr lang="lt-LT" sz="1200" b="0" i="0" kern="1200" dirty="0" err="1" smtClean="0">
                <a:solidFill>
                  <a:schemeClr val="tx1"/>
                </a:solidFill>
                <a:effectLst/>
                <a:latin typeface="+mn-lt"/>
                <a:ea typeface="+mn-ea"/>
                <a:cs typeface="+mn-cs"/>
              </a:rPr>
              <a:t>anksčiau  Lietuvoje</a:t>
            </a:r>
            <a:r>
              <a:rPr lang="lt-LT" sz="1200" b="0" i="0" kern="1200" dirty="0" smtClean="0">
                <a:solidFill>
                  <a:schemeClr val="tx1"/>
                </a:solidFill>
                <a:effectLst/>
                <a:latin typeface="+mn-lt"/>
                <a:ea typeface="+mn-ea"/>
                <a:cs typeface="+mn-cs"/>
              </a:rPr>
              <a:t> plačiai augęs, tačiau dėl puikios medienos išnaikintas medis. Vidurio Europoje auga apie 10 giminingų rūšių. Kai kurios iš jų ir Lietuvoje plinta kaip dekoratyviniai augalai.</a:t>
            </a:r>
          </a:p>
          <a:p>
            <a:pPr marL="0" marR="0" indent="0" algn="l" defTabSz="914400" rtl="0" eaLnBrk="1" fontAlgn="auto" latinLnBrk="0" hangingPunct="1">
              <a:lnSpc>
                <a:spcPct val="100000"/>
              </a:lnSpc>
              <a:spcBef>
                <a:spcPts val="0"/>
              </a:spcBef>
              <a:spcAft>
                <a:spcPts val="0"/>
              </a:spcAft>
              <a:buClrTx/>
              <a:buSzTx/>
              <a:buFontTx/>
              <a:buNone/>
              <a:tabLst/>
              <a:defRPr/>
            </a:pPr>
            <a:r>
              <a:rPr lang="lt-LT" sz="1200" b="0" i="0" kern="1200" dirty="0" smtClean="0">
                <a:solidFill>
                  <a:schemeClr val="tx1"/>
                </a:solidFill>
                <a:effectLst/>
                <a:latin typeface="+mn-lt"/>
                <a:ea typeface="+mn-ea"/>
                <a:cs typeface="+mn-cs"/>
              </a:rPr>
              <a:t>Kukmedyje esantys nuodai širdį veikia stipriau nei rusmenės glikozidai. Mirtis gali ištikti nuo 50-100 spyglių. </a:t>
            </a:r>
            <a:r>
              <a:rPr lang="lt-LT" sz="1200" dirty="0" smtClean="0"/>
              <a:t>Nuodingas visas augalas, ypač spygliai. </a:t>
            </a:r>
            <a:r>
              <a:rPr lang="lt-LT" sz="1200" b="0" i="0" kern="1200" dirty="0" smtClean="0">
                <a:solidFill>
                  <a:schemeClr val="tx1"/>
                </a:solidFill>
                <a:effectLst/>
                <a:latin typeface="+mn-lt"/>
                <a:ea typeface="+mn-ea"/>
                <a:cs typeface="+mn-cs"/>
              </a:rPr>
              <a:t>Nuodingos ir sėklos. Sukelia sunkų žarnyno</a:t>
            </a:r>
            <a:r>
              <a:rPr lang="lt-LT" sz="1200" b="0" i="0" kern="1200" baseline="0" dirty="0" smtClean="0">
                <a:solidFill>
                  <a:schemeClr val="tx1"/>
                </a:solidFill>
                <a:effectLst/>
                <a:latin typeface="+mn-lt"/>
                <a:ea typeface="+mn-ea"/>
                <a:cs typeface="+mn-cs"/>
              </a:rPr>
              <a:t> uždegimą</a:t>
            </a:r>
            <a:r>
              <a:rPr lang="lt-LT" sz="1200" b="0" i="0" kern="1200" dirty="0" smtClean="0">
                <a:solidFill>
                  <a:schemeClr val="tx1"/>
                </a:solidFill>
                <a:effectLst/>
                <a:latin typeface="+mn-lt"/>
                <a:ea typeface="+mn-ea"/>
                <a:cs typeface="+mn-cs"/>
              </a:rPr>
              <a:t> ir spazminius pilvo</a:t>
            </a:r>
            <a:r>
              <a:rPr lang="lt-LT" sz="1200" b="0" i="0" kern="1200" baseline="0" dirty="0" smtClean="0">
                <a:solidFill>
                  <a:schemeClr val="tx1"/>
                </a:solidFill>
                <a:effectLst/>
                <a:latin typeface="+mn-lt"/>
                <a:ea typeface="+mn-ea"/>
                <a:cs typeface="+mn-cs"/>
              </a:rPr>
              <a:t> skausmus</a:t>
            </a:r>
            <a:r>
              <a:rPr lang="lt-LT" sz="1200" b="0" i="0" kern="1200" dirty="0" smtClean="0">
                <a:solidFill>
                  <a:schemeClr val="tx1"/>
                </a:solidFill>
                <a:effectLst/>
                <a:latin typeface="+mn-lt"/>
                <a:ea typeface="+mn-ea"/>
                <a:cs typeface="+mn-cs"/>
              </a:rPr>
              <a:t>, pakenkiami inkstai. Apsinuodijimo eiga ūmi – kartais numirštama per kelias valandas. Todėl įtarus apsinuodijimą, reikia hospitalizuoti stebėjimui bent 24 valandoms (ypač vaikus). Specifinio </a:t>
            </a:r>
            <a:r>
              <a:rPr lang="lt-LT" sz="1200" b="0" i="0" kern="1200" dirty="0" err="1" smtClean="0">
                <a:solidFill>
                  <a:schemeClr val="tx1"/>
                </a:solidFill>
                <a:effectLst/>
                <a:latin typeface="+mn-lt"/>
                <a:ea typeface="+mn-ea"/>
                <a:cs typeface="+mn-cs"/>
              </a:rPr>
              <a:t>prišnuodžio</a:t>
            </a:r>
            <a:r>
              <a:rPr lang="lt-LT" sz="1200" b="0" i="0" kern="1200" dirty="0" smtClean="0">
                <a:solidFill>
                  <a:schemeClr val="tx1"/>
                </a:solidFill>
                <a:effectLst/>
                <a:latin typeface="+mn-lt"/>
                <a:ea typeface="+mn-ea"/>
                <a:cs typeface="+mn-cs"/>
              </a:rPr>
              <a:t> nėra, taikoma simptominė terapija.</a:t>
            </a:r>
          </a:p>
          <a:p>
            <a:endParaRPr lang="lt-LT" sz="1200" dirty="0" smtClean="0"/>
          </a:p>
          <a:p>
            <a:endParaRPr lang="lt-LT" dirty="0"/>
          </a:p>
        </p:txBody>
      </p:sp>
      <p:sp>
        <p:nvSpPr>
          <p:cNvPr id="4" name="Slide Number Placeholder 3"/>
          <p:cNvSpPr>
            <a:spLocks noGrp="1"/>
          </p:cNvSpPr>
          <p:nvPr>
            <p:ph type="sldNum" sz="quarter" idx="10"/>
          </p:nvPr>
        </p:nvSpPr>
        <p:spPr/>
        <p:txBody>
          <a:bodyPr/>
          <a:lstStyle/>
          <a:p>
            <a:fld id="{D7D8A2CB-8BAF-48D9-8FCF-285AEBB62C20}" type="slidenum">
              <a:rPr lang="lt-LT" smtClean="0"/>
              <a:t>19</a:t>
            </a:fld>
            <a:endParaRPr lang="lt-LT"/>
          </a:p>
        </p:txBody>
      </p:sp>
    </p:spTree>
    <p:extLst>
      <p:ext uri="{BB962C8B-B14F-4D97-AF65-F5344CB8AC3E}">
        <p14:creationId xmlns:p14="http://schemas.microsoft.com/office/powerpoint/2010/main" val="2971538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kern="1200" dirty="0" err="1" smtClean="0">
                <a:solidFill>
                  <a:schemeClr val="tx1"/>
                </a:solidFill>
                <a:effectLst/>
                <a:latin typeface="+mn-lt"/>
                <a:ea typeface="+mn-ea"/>
                <a:cs typeface="+mn-cs"/>
              </a:rPr>
              <a:t>Žalčialunkis</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paprastasis </a:t>
            </a:r>
            <a:r>
              <a:rPr lang="lt-LT" sz="1200" i="1" kern="1200" dirty="0" err="1" smtClean="0">
                <a:solidFill>
                  <a:schemeClr val="tx1"/>
                </a:solidFill>
                <a:effectLst/>
                <a:latin typeface="+mn-lt"/>
                <a:ea typeface="+mn-ea"/>
                <a:cs typeface="+mn-cs"/>
              </a:rPr>
              <a:t>(Daphne</a:t>
            </a:r>
            <a:r>
              <a:rPr lang="lt-LT" sz="1200" i="1" kern="1200" dirty="0" smtClean="0">
                <a:solidFill>
                  <a:schemeClr val="tx1"/>
                </a:solidFill>
                <a:effectLst/>
                <a:latin typeface="+mn-lt"/>
                <a:ea typeface="+mn-ea"/>
                <a:cs typeface="+mn-cs"/>
              </a:rPr>
              <a:t> </a:t>
            </a:r>
            <a:r>
              <a:rPr lang="lt-LT" sz="1200" i="1" kern="1200" dirty="0" err="1" smtClean="0">
                <a:solidFill>
                  <a:schemeClr val="tx1"/>
                </a:solidFill>
                <a:effectLst/>
                <a:latin typeface="+mn-lt"/>
                <a:ea typeface="+mn-ea"/>
                <a:cs typeface="+mn-cs"/>
              </a:rPr>
              <a:t>mezereum)</a:t>
            </a:r>
            <a:r>
              <a:rPr lang="lt-LT" sz="1200" b="1" kern="1200" dirty="0" err="1" smtClean="0">
                <a:solidFill>
                  <a:schemeClr val="tx1"/>
                </a:solidFill>
                <a:effectLst/>
                <a:latin typeface="+mn-lt"/>
                <a:ea typeface="+mn-ea"/>
                <a:cs typeface="+mn-cs"/>
              </a:rPr>
              <a:t>,</a:t>
            </a:r>
            <a:r>
              <a:rPr lang="lt-LT" sz="1200" kern="1200" dirty="0" err="1" smtClean="0">
                <a:solidFill>
                  <a:schemeClr val="tx1"/>
                </a:solidFill>
                <a:effectLst/>
                <a:latin typeface="+mn-lt"/>
                <a:ea typeface="+mn-ea"/>
                <a:cs typeface="+mn-cs"/>
              </a:rPr>
              <a:t>Sinonimai</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Meškalunkis</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mėšlalunkis</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mėšlungė</a:t>
            </a:r>
            <a:r>
              <a:rPr lang="lt-LT" sz="1200" kern="1200" dirty="0" smtClean="0">
                <a:solidFill>
                  <a:schemeClr val="tx1"/>
                </a:solidFill>
                <a:effectLst/>
                <a:latin typeface="+mn-lt"/>
                <a:ea typeface="+mn-ea"/>
                <a:cs typeface="+mn-cs"/>
              </a:rPr>
              <a:t>, pipiro medis, </a:t>
            </a:r>
            <a:r>
              <a:rPr lang="lt-LT" sz="1200" kern="1200" dirty="0" err="1" smtClean="0">
                <a:solidFill>
                  <a:schemeClr val="tx1"/>
                </a:solidFill>
                <a:effectLst/>
                <a:latin typeface="+mn-lt"/>
                <a:ea typeface="+mn-ea"/>
                <a:cs typeface="+mn-cs"/>
              </a:rPr>
              <a:t>plėštalunkis</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raudonžiedis</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vilkakarnis</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žalčiolungis</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žaltplunksnis</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žaslunkis</a:t>
            </a:r>
            <a:r>
              <a:rPr lang="lt-LT" sz="1200" i="1" kern="1200" dirty="0" smtClean="0">
                <a:solidFill>
                  <a:schemeClr val="tx1"/>
                </a:solidFill>
                <a:effectLst/>
                <a:latin typeface="+mn-lt"/>
                <a:ea typeface="+mn-ea"/>
                <a:cs typeface="+mn-cs"/>
              </a:rPr>
              <a:t>.</a:t>
            </a:r>
            <a:endParaRPr lang="lt-LT" sz="1200" kern="1200" dirty="0" smtClean="0">
              <a:solidFill>
                <a:schemeClr val="tx1"/>
              </a:solidFill>
              <a:effectLst/>
              <a:latin typeface="+mn-lt"/>
              <a:ea typeface="+mn-ea"/>
              <a:cs typeface="+mn-cs"/>
            </a:endParaRPr>
          </a:p>
          <a:p>
            <a:r>
              <a:rPr lang="lt-LT" sz="1200" kern="1200" dirty="0" err="1" smtClean="0">
                <a:solidFill>
                  <a:schemeClr val="tx1"/>
                </a:solidFill>
                <a:effectLst/>
                <a:latin typeface="+mn-lt"/>
                <a:ea typeface="+mn-ea"/>
                <a:cs typeface="+mn-cs"/>
              </a:rPr>
              <a:t>Žalčialunkis</a:t>
            </a:r>
            <a:r>
              <a:rPr lang="lt-LT" sz="1200" kern="1200" dirty="0" smtClean="0">
                <a:solidFill>
                  <a:schemeClr val="tx1"/>
                </a:solidFill>
                <a:effectLst/>
                <a:latin typeface="+mn-lt"/>
                <a:ea typeface="+mn-ea"/>
                <a:cs typeface="+mn-cs"/>
              </a:rPr>
              <a:t> – vienas iš nuodingiausių augalų. Tai anksti pavasarį pražystantis mažai šakotas krūmas, užaugantis iki 1,5 m aukščio. Jis auga ūksminguose ir mišriuose miškuose. Vos nutirpus sniegui, išskleidžia rausvai violetinius, kvepiančius bekočius žiedus, vėliau išauga lapai, o vasarą prinoksta raudonos, sultingos uogos. Nuodingas visas augalas. </a:t>
            </a:r>
          </a:p>
          <a:p>
            <a:r>
              <a:rPr lang="lt-LT" sz="1200" kern="1200" dirty="0" smtClean="0">
                <a:solidFill>
                  <a:schemeClr val="tx1"/>
                </a:solidFill>
                <a:effectLst/>
                <a:latin typeface="+mn-lt"/>
                <a:ea typeface="+mn-ea"/>
                <a:cs typeface="+mn-cs"/>
              </a:rPr>
              <a:t>Oda gali būti pažeidžiama vien tik susilietus su šiuo augalu. Galima sunkiai apsinuodyti pakramčius </a:t>
            </a:r>
            <a:r>
              <a:rPr lang="lt-LT" sz="1200" kern="1200" dirty="0" err="1" smtClean="0">
                <a:solidFill>
                  <a:schemeClr val="tx1"/>
                </a:solidFill>
                <a:effectLst/>
                <a:latin typeface="+mn-lt"/>
                <a:ea typeface="+mn-ea"/>
                <a:cs typeface="+mn-cs"/>
              </a:rPr>
              <a:t>žalčialunkio</a:t>
            </a:r>
            <a:r>
              <a:rPr lang="lt-LT" sz="1200" kern="1200" dirty="0" smtClean="0">
                <a:solidFill>
                  <a:schemeClr val="tx1"/>
                </a:solidFill>
                <a:effectLst/>
                <a:latin typeface="+mn-lt"/>
                <a:ea typeface="+mn-ea"/>
                <a:cs typeface="+mn-cs"/>
              </a:rPr>
              <a:t> žievės. Vaikui mirtinai pavojingos 10-12 uogų.</a:t>
            </a:r>
          </a:p>
          <a:p>
            <a:r>
              <a:rPr lang="lt-LT" sz="1200" kern="1200" dirty="0" err="1" smtClean="0">
                <a:solidFill>
                  <a:schemeClr val="tx1"/>
                </a:solidFill>
                <a:effectLst/>
                <a:latin typeface="+mn-lt"/>
                <a:ea typeface="+mn-ea"/>
                <a:cs typeface="+mn-cs"/>
              </a:rPr>
              <a:t>Žalčialunkio</a:t>
            </a:r>
            <a:r>
              <a:rPr lang="lt-LT" sz="1200" kern="1200" dirty="0" smtClean="0">
                <a:solidFill>
                  <a:schemeClr val="tx1"/>
                </a:solidFill>
                <a:effectLst/>
                <a:latin typeface="+mn-lt"/>
                <a:ea typeface="+mn-ea"/>
                <a:cs typeface="+mn-cs"/>
              </a:rPr>
              <a:t> nuodingosios medžiagos sukelia sunkius odos ir gleivinių pažeidimus. Suvalgius ar sučiulpus 4-5 uogas smarkiai patinsta nosiaryklės audiniai, o vėliau prasideda vėmimas ir viduriavimas. Po kurio laiko prasideda inkstų pažeidimas, galvos skausmai, svaigimas, sutrinka kraujotaka, pakyla temperatūra. Vėliausiai gali ištikti ūmus kraujotakos nepakankamumas ir mirtis.</a:t>
            </a:r>
          </a:p>
          <a:p>
            <a:r>
              <a:rPr lang="lt-LT" sz="1200" kern="1200" dirty="0" smtClean="0">
                <a:solidFill>
                  <a:schemeClr val="tx1"/>
                </a:solidFill>
                <a:effectLst/>
                <a:latin typeface="+mn-lt"/>
                <a:ea typeface="+mn-ea"/>
                <a:cs typeface="+mn-cs"/>
              </a:rPr>
              <a:t>Apsinuodijus pirmiausia reikia nuskausminti burnos gleivinę – čiulpti at ryti mažus ledo gabalėlius ir skubiai kreiptis į medicinos įstaigą.</a:t>
            </a:r>
          </a:p>
          <a:p>
            <a:endParaRPr lang="lt-LT" dirty="0"/>
          </a:p>
        </p:txBody>
      </p:sp>
      <p:sp>
        <p:nvSpPr>
          <p:cNvPr id="4" name="Slide Number Placeholder 3"/>
          <p:cNvSpPr>
            <a:spLocks noGrp="1"/>
          </p:cNvSpPr>
          <p:nvPr>
            <p:ph type="sldNum" sz="quarter" idx="10"/>
          </p:nvPr>
        </p:nvSpPr>
        <p:spPr/>
        <p:txBody>
          <a:bodyPr/>
          <a:lstStyle/>
          <a:p>
            <a:fld id="{D7D8A2CB-8BAF-48D9-8FCF-285AEBB62C20}" type="slidenum">
              <a:rPr lang="lt-LT" smtClean="0"/>
              <a:t>20</a:t>
            </a:fld>
            <a:endParaRPr lang="lt-LT"/>
          </a:p>
        </p:txBody>
      </p:sp>
    </p:spTree>
    <p:extLst>
      <p:ext uri="{BB962C8B-B14F-4D97-AF65-F5344CB8AC3E}">
        <p14:creationId xmlns:p14="http://schemas.microsoft.com/office/powerpoint/2010/main" val="2682230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b="0" i="0" kern="1200" dirty="0" err="1" smtClean="0">
                <a:solidFill>
                  <a:schemeClr val="tx1"/>
                </a:solidFill>
                <a:effectLst/>
                <a:latin typeface="+mn-lt"/>
                <a:ea typeface="+mn-ea"/>
                <a:cs typeface="+mn-cs"/>
              </a:rPr>
              <a:t>Tropano</a:t>
            </a:r>
            <a:r>
              <a:rPr lang="lt-LT" sz="1200" b="0" i="0" kern="1200" dirty="0" smtClean="0">
                <a:solidFill>
                  <a:schemeClr val="tx1"/>
                </a:solidFill>
                <a:effectLst/>
                <a:latin typeface="+mn-lt"/>
                <a:ea typeface="+mn-ea"/>
                <a:cs typeface="+mn-cs"/>
              </a:rPr>
              <a:t> </a:t>
            </a:r>
            <a:r>
              <a:rPr lang="lt-LT" sz="1200" b="0" i="0" kern="1200" dirty="0" err="1" smtClean="0">
                <a:solidFill>
                  <a:schemeClr val="tx1"/>
                </a:solidFill>
                <a:effectLst/>
                <a:latin typeface="+mn-lt"/>
                <a:ea typeface="+mn-ea"/>
                <a:cs typeface="+mn-cs"/>
              </a:rPr>
              <a:t>alkaloidai</a:t>
            </a:r>
            <a:r>
              <a:rPr lang="lt-LT" sz="1200" b="0" i="0" kern="1200" dirty="0" smtClean="0">
                <a:solidFill>
                  <a:schemeClr val="tx1"/>
                </a:solidFill>
                <a:effectLst/>
                <a:latin typeface="+mn-lt"/>
                <a:ea typeface="+mn-ea"/>
                <a:cs typeface="+mn-cs"/>
              </a:rPr>
              <a:t> vartoti ir ligoms gydyti, ir nuodijimams, ir svaiginimuisi. Pastarąjį poveikį atspindi ir augalų pavadinimai: paprastoji </a:t>
            </a:r>
            <a:r>
              <a:rPr lang="lt-LT" sz="1200" b="0" i="0" kern="1200" dirty="0" err="1" smtClean="0">
                <a:solidFill>
                  <a:schemeClr val="tx1"/>
                </a:solidFill>
                <a:effectLst/>
                <a:latin typeface="+mn-lt"/>
                <a:ea typeface="+mn-ea"/>
                <a:cs typeface="+mn-cs"/>
              </a:rPr>
              <a:t>durnaropė </a:t>
            </a:r>
            <a:r>
              <a:rPr lang="lt-LT" sz="1200" b="0" i="1" kern="1200" dirty="0" err="1" smtClean="0">
                <a:solidFill>
                  <a:schemeClr val="tx1"/>
                </a:solidFill>
                <a:effectLst/>
                <a:latin typeface="+mn-lt"/>
                <a:ea typeface="+mn-ea"/>
                <a:cs typeface="+mn-cs"/>
              </a:rPr>
              <a:t>(Datura</a:t>
            </a:r>
            <a:r>
              <a:rPr lang="lt-LT" sz="1200" b="0" i="1" kern="1200" dirty="0" smtClean="0">
                <a:solidFill>
                  <a:schemeClr val="tx1"/>
                </a:solidFill>
                <a:effectLst/>
                <a:latin typeface="+mn-lt"/>
                <a:ea typeface="+mn-ea"/>
                <a:cs typeface="+mn-cs"/>
              </a:rPr>
              <a:t> </a:t>
            </a:r>
            <a:r>
              <a:rPr lang="lt-LT" sz="1200" b="0" i="1" kern="1200" dirty="0" err="1" smtClean="0">
                <a:solidFill>
                  <a:schemeClr val="tx1"/>
                </a:solidFill>
                <a:effectLst/>
                <a:latin typeface="+mn-lt"/>
                <a:ea typeface="+mn-ea"/>
                <a:cs typeface="+mn-cs"/>
              </a:rPr>
              <a:t>stramonium), </a:t>
            </a:r>
            <a:r>
              <a:rPr lang="lt-LT" sz="1200" b="0" i="0" kern="1200" dirty="0" err="1" smtClean="0">
                <a:solidFill>
                  <a:schemeClr val="tx1"/>
                </a:solidFill>
                <a:effectLst/>
                <a:latin typeface="+mn-lt"/>
                <a:ea typeface="+mn-ea"/>
                <a:cs typeface="+mn-cs"/>
              </a:rPr>
              <a:t>juodoji</a:t>
            </a:r>
            <a:r>
              <a:rPr lang="lt-LT" sz="1200" b="0" i="0" kern="1200" dirty="0" smtClean="0">
                <a:solidFill>
                  <a:schemeClr val="tx1"/>
                </a:solidFill>
                <a:effectLst/>
                <a:latin typeface="+mn-lt"/>
                <a:ea typeface="+mn-ea"/>
                <a:cs typeface="+mn-cs"/>
              </a:rPr>
              <a:t> </a:t>
            </a:r>
            <a:r>
              <a:rPr lang="lt-LT" sz="1200" b="0" i="0" kern="1200" dirty="0" err="1" smtClean="0">
                <a:solidFill>
                  <a:schemeClr val="tx1"/>
                </a:solidFill>
                <a:effectLst/>
                <a:latin typeface="+mn-lt"/>
                <a:ea typeface="+mn-ea"/>
                <a:cs typeface="+mn-cs"/>
              </a:rPr>
              <a:t>drignė </a:t>
            </a:r>
            <a:r>
              <a:rPr lang="lt-LT" sz="1200" b="0" i="1" kern="1200" dirty="0" err="1" smtClean="0">
                <a:solidFill>
                  <a:schemeClr val="tx1"/>
                </a:solidFill>
                <a:effectLst/>
                <a:latin typeface="+mn-lt"/>
                <a:ea typeface="+mn-ea"/>
                <a:cs typeface="+mn-cs"/>
              </a:rPr>
              <a:t>(Hyoacyamus</a:t>
            </a:r>
            <a:r>
              <a:rPr lang="lt-LT" sz="1200" b="0" i="1" kern="1200" dirty="0" smtClean="0">
                <a:solidFill>
                  <a:schemeClr val="tx1"/>
                </a:solidFill>
                <a:effectLst/>
                <a:latin typeface="+mn-lt"/>
                <a:ea typeface="+mn-ea"/>
                <a:cs typeface="+mn-cs"/>
              </a:rPr>
              <a:t> </a:t>
            </a:r>
            <a:r>
              <a:rPr lang="lt-LT" sz="1200" b="0" i="1" kern="1200" dirty="0" err="1" smtClean="0">
                <a:solidFill>
                  <a:schemeClr val="tx1"/>
                </a:solidFill>
                <a:effectLst/>
                <a:latin typeface="+mn-lt"/>
                <a:ea typeface="+mn-ea"/>
                <a:cs typeface="+mn-cs"/>
              </a:rPr>
              <a:t>niger), </a:t>
            </a:r>
            <a:r>
              <a:rPr lang="lt-LT" sz="1200" b="0" i="0" kern="1200" dirty="0" err="1" smtClean="0">
                <a:solidFill>
                  <a:schemeClr val="tx1"/>
                </a:solidFill>
                <a:effectLst/>
                <a:latin typeface="+mn-lt"/>
                <a:ea typeface="+mn-ea"/>
                <a:cs typeface="+mn-cs"/>
              </a:rPr>
              <a:t>vaistinė</a:t>
            </a:r>
            <a:r>
              <a:rPr lang="lt-LT" sz="1200" b="0" i="0" kern="1200" dirty="0" smtClean="0">
                <a:solidFill>
                  <a:schemeClr val="tx1"/>
                </a:solidFill>
                <a:effectLst/>
                <a:latin typeface="+mn-lt"/>
                <a:ea typeface="+mn-ea"/>
                <a:cs typeface="+mn-cs"/>
              </a:rPr>
              <a:t> </a:t>
            </a:r>
            <a:r>
              <a:rPr lang="lt-LT" sz="1200" b="0" i="0" kern="1200" dirty="0" err="1" smtClean="0">
                <a:solidFill>
                  <a:schemeClr val="tx1"/>
                </a:solidFill>
                <a:effectLst/>
                <a:latin typeface="+mn-lt"/>
                <a:ea typeface="+mn-ea"/>
                <a:cs typeface="+mn-cs"/>
              </a:rPr>
              <a:t>šunvyšnė </a:t>
            </a:r>
            <a:r>
              <a:rPr lang="lt-LT" sz="1200" b="0" i="1" kern="1200" dirty="0" err="1" smtClean="0">
                <a:solidFill>
                  <a:schemeClr val="tx1"/>
                </a:solidFill>
                <a:effectLst/>
                <a:latin typeface="+mn-lt"/>
                <a:ea typeface="+mn-ea"/>
                <a:cs typeface="+mn-cs"/>
              </a:rPr>
              <a:t>(Atropa</a:t>
            </a:r>
            <a:r>
              <a:rPr lang="lt-LT" sz="1200" b="0" i="1" kern="1200" dirty="0" smtClean="0">
                <a:solidFill>
                  <a:schemeClr val="tx1"/>
                </a:solidFill>
                <a:effectLst/>
                <a:latin typeface="+mn-lt"/>
                <a:ea typeface="+mn-ea"/>
                <a:cs typeface="+mn-cs"/>
              </a:rPr>
              <a:t> </a:t>
            </a:r>
            <a:r>
              <a:rPr lang="lt-LT" sz="1200" b="0" i="1" kern="1200" dirty="0" err="1" smtClean="0">
                <a:solidFill>
                  <a:schemeClr val="tx1"/>
                </a:solidFill>
                <a:effectLst/>
                <a:latin typeface="+mn-lt"/>
                <a:ea typeface="+mn-ea"/>
                <a:cs typeface="+mn-cs"/>
              </a:rPr>
              <a:t>belladonna</a:t>
            </a:r>
            <a:r>
              <a:rPr lang="lt-LT" sz="1200" b="0" i="1" kern="1200" dirty="0" smtClean="0">
                <a:solidFill>
                  <a:schemeClr val="tx1"/>
                </a:solidFill>
                <a:effectLst/>
                <a:latin typeface="+mn-lt"/>
                <a:ea typeface="+mn-ea"/>
                <a:cs typeface="+mn-cs"/>
              </a:rPr>
              <a:t>).</a:t>
            </a:r>
            <a:r>
              <a:rPr lang="lt-LT" sz="1200" b="0" i="0" kern="1200" dirty="0" smtClean="0">
                <a:solidFill>
                  <a:schemeClr val="tx1"/>
                </a:solidFill>
                <a:effectLst/>
                <a:latin typeface="+mn-lt"/>
                <a:ea typeface="+mn-ea"/>
                <a:cs typeface="+mn-cs"/>
              </a:rPr>
              <a:t> </a:t>
            </a:r>
          </a:p>
          <a:p>
            <a:r>
              <a:rPr lang="lt-LT" sz="1200" b="0" i="0" kern="1200" dirty="0" err="1" smtClean="0">
                <a:solidFill>
                  <a:schemeClr val="tx1"/>
                </a:solidFill>
                <a:effectLst/>
                <a:latin typeface="+mn-lt"/>
                <a:ea typeface="+mn-ea"/>
                <a:cs typeface="+mn-cs"/>
              </a:rPr>
              <a:t>D</a:t>
            </a:r>
            <a:r>
              <a:rPr lang="lt-LT" sz="1200" kern="1200" dirty="0" err="1" smtClean="0">
                <a:solidFill>
                  <a:schemeClr val="tx1"/>
                </a:solidFill>
                <a:effectLst/>
                <a:latin typeface="+mn-lt"/>
                <a:ea typeface="+mn-ea"/>
                <a:cs typeface="+mn-cs"/>
              </a:rPr>
              <a:t>urnaropė </a:t>
            </a:r>
            <a:r>
              <a:rPr lang="lt-LT" sz="1200" i="1" kern="1200" dirty="0" err="1" smtClean="0">
                <a:solidFill>
                  <a:schemeClr val="tx1"/>
                </a:solidFill>
                <a:effectLst/>
                <a:latin typeface="+mn-lt"/>
                <a:ea typeface="+mn-ea"/>
                <a:cs typeface="+mn-cs"/>
              </a:rPr>
              <a:t>(Datura</a:t>
            </a:r>
            <a:r>
              <a:rPr lang="lt-LT" sz="1200" i="1" kern="1200" dirty="0" smtClean="0">
                <a:solidFill>
                  <a:schemeClr val="tx1"/>
                </a:solidFill>
                <a:effectLst/>
                <a:latin typeface="+mn-lt"/>
                <a:ea typeface="+mn-ea"/>
                <a:cs typeface="+mn-cs"/>
              </a:rPr>
              <a:t> </a:t>
            </a:r>
            <a:r>
              <a:rPr lang="lt-LT" sz="1200" i="1" kern="1200" dirty="0" err="1" smtClean="0">
                <a:solidFill>
                  <a:schemeClr val="tx1"/>
                </a:solidFill>
                <a:effectLst/>
                <a:latin typeface="+mn-lt"/>
                <a:ea typeface="+mn-ea"/>
                <a:cs typeface="+mn-cs"/>
              </a:rPr>
              <a:t>stramonium</a:t>
            </a:r>
            <a:r>
              <a:rPr lang="lt-LT" sz="1200" i="1" kern="1200" dirty="0" smtClean="0">
                <a:solidFill>
                  <a:schemeClr val="tx1"/>
                </a:solidFill>
                <a:effectLst/>
                <a:latin typeface="+mn-lt"/>
                <a:ea typeface="+mn-ea"/>
                <a:cs typeface="+mn-cs"/>
              </a:rPr>
              <a:t>)</a:t>
            </a:r>
            <a:endParaRPr lang="lt-LT" sz="1200" kern="1200" dirty="0" smtClean="0">
              <a:solidFill>
                <a:schemeClr val="tx1"/>
              </a:solidFill>
              <a:effectLst/>
              <a:latin typeface="+mn-lt"/>
              <a:ea typeface="+mn-ea"/>
              <a:cs typeface="+mn-cs"/>
            </a:endParaRPr>
          </a:p>
          <a:p>
            <a:r>
              <a:rPr lang="lt-LT" sz="1200" b="0" i="0" kern="1200" dirty="0" smtClean="0">
                <a:solidFill>
                  <a:schemeClr val="tx1"/>
                </a:solidFill>
                <a:effectLst/>
                <a:latin typeface="+mn-lt"/>
                <a:ea typeface="+mn-ea"/>
                <a:cs typeface="+mn-cs"/>
              </a:rPr>
              <a:t>Dažniausiai apsinuodijama neteisingai pavartojus šiuos augalus gydymuisi. Nors durnaropės dažniau auginamos kaip darželio </a:t>
            </a:r>
            <a:r>
              <a:rPr lang="en-US" sz="1200" b="0" i="0" kern="1200" dirty="0" smtClean="0">
                <a:solidFill>
                  <a:schemeClr val="tx1"/>
                </a:solidFill>
                <a:effectLst/>
                <a:latin typeface="+mn-lt"/>
                <a:ea typeface="+mn-ea"/>
                <a:cs typeface="+mn-cs"/>
              </a:rPr>
              <a:t>g</a:t>
            </a:r>
            <a:r>
              <a:rPr lang="lt-LT" sz="1200" b="0" i="0" kern="1200" dirty="0" err="1" smtClean="0">
                <a:solidFill>
                  <a:schemeClr val="tx1"/>
                </a:solidFill>
                <a:effectLst/>
                <a:latin typeface="+mn-lt"/>
                <a:ea typeface="+mn-ea"/>
                <a:cs typeface="+mn-cs"/>
              </a:rPr>
              <a:t>ėlės</a:t>
            </a:r>
            <a:r>
              <a:rPr lang="lt-LT" sz="1200" b="0" i="0" kern="1200" dirty="0" smtClean="0">
                <a:solidFill>
                  <a:schemeClr val="tx1"/>
                </a:solidFill>
                <a:effectLst/>
                <a:latin typeface="+mn-lt"/>
                <a:ea typeface="+mn-ea"/>
                <a:cs typeface="+mn-cs"/>
              </a:rPr>
              <a:t>, kai kur jos sulaukėja. Vaikai gali apsinuodyti žaisdami su neįprastai atrodančiomis durnaropės sėklų dėžutėmis. Mirtingumas siekia iki 10%, nors sunkūs apsinuodijimai yra gana reti.</a:t>
            </a:r>
          </a:p>
          <a:p>
            <a:r>
              <a:rPr lang="lt-LT" sz="1200" b="0" i="0" kern="1200" dirty="0" smtClean="0">
                <a:solidFill>
                  <a:schemeClr val="tx1"/>
                </a:solidFill>
                <a:effectLst/>
                <a:latin typeface="+mn-lt"/>
                <a:ea typeface="+mn-ea"/>
                <a:cs typeface="+mn-cs"/>
              </a:rPr>
              <a:t>Tačiau apsinuodijus šiais augalais, centrinės kilmės sutrikimai trunka kelias paras ar net savaitę.</a:t>
            </a:r>
          </a:p>
          <a:p>
            <a:r>
              <a:rPr lang="lt-LT" sz="1200" b="0" i="0" kern="1200" dirty="0" smtClean="0">
                <a:solidFill>
                  <a:schemeClr val="tx1"/>
                </a:solidFill>
                <a:effectLst/>
                <a:latin typeface="+mn-lt"/>
                <a:ea typeface="+mn-ea"/>
                <a:cs typeface="+mn-cs"/>
              </a:rPr>
              <a:t>Apsinuodijus</a:t>
            </a:r>
            <a:r>
              <a:rPr lang="lt-LT" sz="1200" b="0" i="0" kern="1200" baseline="0" dirty="0" smtClean="0">
                <a:solidFill>
                  <a:schemeClr val="tx1"/>
                </a:solidFill>
                <a:effectLst/>
                <a:latin typeface="+mn-lt"/>
                <a:ea typeface="+mn-ea"/>
                <a:cs typeface="+mn-cs"/>
              </a:rPr>
              <a:t> išsiplečia vyzdžiai, sutrinka regėjimas. Oda įrausta, tampa karšta ir sausa, išsausėja gleivinės, pakyla temperatūra. Sutrinka orientacija, atsiranda sujaudinimas, koordinacijos sutrikimas, gali sutrikti kvėpavimas.</a:t>
            </a:r>
            <a:endParaRPr lang="lt-LT" sz="1200" b="0" i="0" kern="1200" dirty="0" smtClean="0">
              <a:solidFill>
                <a:schemeClr val="tx1"/>
              </a:solidFill>
              <a:effectLst/>
              <a:latin typeface="+mn-lt"/>
              <a:ea typeface="+mn-ea"/>
              <a:cs typeface="+mn-cs"/>
            </a:endParaRPr>
          </a:p>
          <a:p>
            <a:endParaRPr lang="lt-LT" sz="1200" kern="1200" dirty="0" smtClean="0">
              <a:solidFill>
                <a:schemeClr val="tx1"/>
              </a:solidFill>
              <a:effectLst/>
              <a:latin typeface="+mn-lt"/>
              <a:ea typeface="+mn-ea"/>
              <a:cs typeface="+mn-cs"/>
            </a:endParaRPr>
          </a:p>
          <a:p>
            <a:endParaRPr lang="en-US" dirty="0" smtClean="0"/>
          </a:p>
          <a:p>
            <a:endParaRPr lang="lt-LT" dirty="0"/>
          </a:p>
        </p:txBody>
      </p:sp>
      <p:sp>
        <p:nvSpPr>
          <p:cNvPr id="4" name="Slide Number Placeholder 3"/>
          <p:cNvSpPr>
            <a:spLocks noGrp="1"/>
          </p:cNvSpPr>
          <p:nvPr>
            <p:ph type="sldNum" sz="quarter" idx="10"/>
          </p:nvPr>
        </p:nvSpPr>
        <p:spPr/>
        <p:txBody>
          <a:bodyPr/>
          <a:lstStyle/>
          <a:p>
            <a:fld id="{D7D8A2CB-8BAF-48D9-8FCF-285AEBB62C20}" type="slidenum">
              <a:rPr lang="lt-LT" smtClean="0"/>
              <a:t>21</a:t>
            </a:fld>
            <a:endParaRPr lang="lt-LT"/>
          </a:p>
        </p:txBody>
      </p:sp>
    </p:spTree>
    <p:extLst>
      <p:ext uri="{BB962C8B-B14F-4D97-AF65-F5344CB8AC3E}">
        <p14:creationId xmlns:p14="http://schemas.microsoft.com/office/powerpoint/2010/main" val="3867456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200" kern="1200" dirty="0" smtClean="0">
                <a:solidFill>
                  <a:schemeClr val="tx1"/>
                </a:solidFill>
                <a:effectLst/>
                <a:latin typeface="+mn-lt"/>
                <a:ea typeface="+mn-ea"/>
                <a:cs typeface="+mn-cs"/>
              </a:rPr>
              <a:t>Atsitiktinai maži vaikai dažniausiai išgeria tų medikamentų, kuriuos naudoja suaugę ir kartais be reikalo kaupia namuose. Reikia visada atsiminti, kad be suaugusiųjų priežiūros vaikams vaistų vartoti negalima. </a:t>
            </a:r>
            <a:r>
              <a:rPr lang="lt-LT" sz="1200" b="1" kern="1200" dirty="0" smtClean="0">
                <a:solidFill>
                  <a:schemeClr val="tx1"/>
                </a:solidFill>
                <a:effectLst/>
                <a:latin typeface="+mn-lt"/>
                <a:ea typeface="+mn-ea"/>
                <a:cs typeface="+mn-cs"/>
              </a:rPr>
              <a:t>Vaistai – tai ne saldainiai!</a:t>
            </a:r>
            <a:r>
              <a:rPr lang="lt-LT" sz="1200" kern="1200" dirty="0" smtClean="0">
                <a:solidFill>
                  <a:schemeClr val="tx1"/>
                </a:solidFill>
                <a:effectLst/>
                <a:latin typeface="+mn-lt"/>
                <a:ea typeface="+mn-ea"/>
                <a:cs typeface="+mn-cs"/>
              </a:rPr>
              <a:t>  Kai kurie preparatai gali būti mirtinai nuodingi išgėrus  ar net apčiulpus vos vieną tabletę.</a:t>
            </a:r>
            <a:endParaRPr lang="lt-LT" dirty="0" smtClean="0"/>
          </a:p>
          <a:p>
            <a:r>
              <a:rPr lang="lt-LT" sz="1200" kern="1200" dirty="0" smtClean="0">
                <a:solidFill>
                  <a:schemeClr val="tx1"/>
                </a:solidFill>
                <a:effectLst/>
                <a:latin typeface="+mn-lt"/>
                <a:ea typeface="+mn-ea"/>
                <a:cs typeface="+mn-cs"/>
              </a:rPr>
              <a:t>Dažniausiai sunkiai vaikai apsinuodija benzodiazepinais (raminamaisiais ir migdomaisiais) bei kraujospūdį mažinančiais preparatais. Dažnai sunkius, vaiko gyvybei grėsmingus apsinuodijimus sukelia atsitiktinai išgerti </a:t>
            </a:r>
            <a:r>
              <a:rPr lang="lt-LT" sz="1200" kern="1200" dirty="0" err="1" smtClean="0">
                <a:solidFill>
                  <a:schemeClr val="tx1"/>
                </a:solidFill>
                <a:effectLst/>
                <a:latin typeface="+mn-lt"/>
                <a:ea typeface="+mn-ea"/>
                <a:cs typeface="+mn-cs"/>
              </a:rPr>
              <a:t>tricikliniai</a:t>
            </a:r>
            <a:r>
              <a:rPr lang="lt-LT" sz="1200" kern="1200" dirty="0" smtClean="0">
                <a:solidFill>
                  <a:schemeClr val="tx1"/>
                </a:solidFill>
                <a:effectLst/>
                <a:latin typeface="+mn-lt"/>
                <a:ea typeface="+mn-ea"/>
                <a:cs typeface="+mn-cs"/>
              </a:rPr>
              <a:t> antidepresantai, </a:t>
            </a:r>
            <a:r>
              <a:rPr lang="lt-LT" sz="1200" kern="1200" dirty="0" err="1" smtClean="0">
                <a:solidFill>
                  <a:schemeClr val="tx1"/>
                </a:solidFill>
                <a:effectLst/>
                <a:latin typeface="+mn-lt"/>
                <a:ea typeface="+mn-ea"/>
                <a:cs typeface="+mn-cs"/>
              </a:rPr>
              <a:t>neuroleptikai</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karbamazepinai</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prieštraukuliniai</a:t>
            </a:r>
            <a:r>
              <a:rPr lang="lt-LT" sz="1200" kern="1200" dirty="0" smtClean="0">
                <a:solidFill>
                  <a:schemeClr val="tx1"/>
                </a:solidFill>
                <a:effectLst/>
                <a:latin typeface="+mn-lt"/>
                <a:ea typeface="+mn-ea"/>
                <a:cs typeface="+mn-cs"/>
              </a:rPr>
              <a:t> preparatai). Vaikams ypač pavojingi atsitiktinai išgerti medikamentai, kurie akivaizdžiai matomus apsinuodijimo simptomus sukelia vėliau (po kelių valandų ar net dienų). Tai būtų aspirinas, </a:t>
            </a:r>
            <a:r>
              <a:rPr lang="lt-LT" sz="1200" kern="1200" dirty="0" err="1" smtClean="0">
                <a:solidFill>
                  <a:schemeClr val="tx1"/>
                </a:solidFill>
                <a:effectLst/>
                <a:latin typeface="+mn-lt"/>
                <a:ea typeface="+mn-ea"/>
                <a:cs typeface="+mn-cs"/>
              </a:rPr>
              <a:t>paracetamolis</a:t>
            </a:r>
            <a:r>
              <a:rPr lang="lt-LT" sz="1200" kern="1200" dirty="0" smtClean="0">
                <a:solidFill>
                  <a:schemeClr val="tx1"/>
                </a:solidFill>
                <a:effectLst/>
                <a:latin typeface="+mn-lt"/>
                <a:ea typeface="+mn-ea"/>
                <a:cs typeface="+mn-cs"/>
              </a:rPr>
              <a:t>, geležies preparatai, kraujo krešėjimą veikiantys</a:t>
            </a:r>
            <a:r>
              <a:rPr lang="lt-LT" sz="1200" kern="1200" baseline="0" dirty="0" smtClean="0">
                <a:solidFill>
                  <a:schemeClr val="tx1"/>
                </a:solidFill>
                <a:effectLst/>
                <a:latin typeface="+mn-lt"/>
                <a:ea typeface="+mn-ea"/>
                <a:cs typeface="+mn-cs"/>
              </a:rPr>
              <a:t> vaistai</a:t>
            </a:r>
            <a:r>
              <a:rPr lang="lt-LT" sz="1200" kern="1200" dirty="0" smtClean="0">
                <a:solidFill>
                  <a:schemeClr val="tx1"/>
                </a:solidFill>
                <a:effectLst/>
                <a:latin typeface="+mn-lt"/>
                <a:ea typeface="+mn-ea"/>
                <a:cs typeface="+mn-cs"/>
              </a:rPr>
              <a:t>. Apsinuodijus šiais medikamentais, neretai tėvai pavėluotai kreipiasi į gydytoją. </a:t>
            </a:r>
          </a:p>
          <a:p>
            <a:endParaRPr lang="lt-LT" dirty="0"/>
          </a:p>
        </p:txBody>
      </p:sp>
      <p:sp>
        <p:nvSpPr>
          <p:cNvPr id="4" name="Slide Number Placeholder 3"/>
          <p:cNvSpPr>
            <a:spLocks noGrp="1"/>
          </p:cNvSpPr>
          <p:nvPr>
            <p:ph type="sldNum" sz="quarter" idx="10"/>
          </p:nvPr>
        </p:nvSpPr>
        <p:spPr/>
        <p:txBody>
          <a:bodyPr/>
          <a:lstStyle/>
          <a:p>
            <a:fld id="{D7D8A2CB-8BAF-48D9-8FCF-285AEBB62C20}" type="slidenum">
              <a:rPr lang="lt-LT" smtClean="0"/>
              <a:t>3</a:t>
            </a:fld>
            <a:endParaRPr lang="lt-LT"/>
          </a:p>
        </p:txBody>
      </p:sp>
    </p:spTree>
    <p:extLst>
      <p:ext uri="{BB962C8B-B14F-4D97-AF65-F5344CB8AC3E}">
        <p14:creationId xmlns:p14="http://schemas.microsoft.com/office/powerpoint/2010/main" val="2813583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b="0" i="0" kern="1200" dirty="0" smtClean="0">
                <a:solidFill>
                  <a:schemeClr val="tx1"/>
                </a:solidFill>
                <a:effectLst/>
                <a:latin typeface="+mn-lt"/>
                <a:ea typeface="+mn-ea"/>
                <a:cs typeface="+mn-cs"/>
              </a:rPr>
              <a:t>Šiuos augalus kartais vartodavo kaip tabako pakaitalą, nes jų turimas nuodas</a:t>
            </a:r>
            <a:r>
              <a:rPr lang="lt-LT" sz="1200" b="0" i="0" kern="1200" baseline="0" dirty="0" smtClean="0">
                <a:solidFill>
                  <a:schemeClr val="tx1"/>
                </a:solidFill>
                <a:effectLst/>
                <a:latin typeface="+mn-lt"/>
                <a:ea typeface="+mn-ea"/>
                <a:cs typeface="+mn-cs"/>
              </a:rPr>
              <a:t> </a:t>
            </a:r>
            <a:r>
              <a:rPr lang="lt-LT" sz="1200" b="0" i="0" kern="1200" baseline="0" dirty="0" err="1" smtClean="0">
                <a:solidFill>
                  <a:schemeClr val="tx1"/>
                </a:solidFill>
                <a:effectLst/>
                <a:latin typeface="+mn-lt"/>
                <a:ea typeface="+mn-ea"/>
                <a:cs typeface="+mn-cs"/>
              </a:rPr>
              <a:t>citizinas</a:t>
            </a:r>
            <a:r>
              <a:rPr lang="lt-LT" sz="1200" b="0" i="0" kern="1200" dirty="0" smtClean="0">
                <a:solidFill>
                  <a:schemeClr val="tx1"/>
                </a:solidFill>
                <a:effectLst/>
                <a:latin typeface="+mn-lt"/>
                <a:ea typeface="+mn-ea"/>
                <a:cs typeface="+mn-cs"/>
              </a:rPr>
              <a:t> ir nikotinas veikia panašiai. Jį bandyta panaudoti atpratinant nuo rūkymo. Kai kurios augalų dalys su didesniu </a:t>
            </a:r>
            <a:r>
              <a:rPr lang="lt-LT" sz="1200" b="0" i="0" kern="1200" dirty="0" err="1" smtClean="0">
                <a:solidFill>
                  <a:schemeClr val="tx1"/>
                </a:solidFill>
                <a:effectLst/>
                <a:latin typeface="+mn-lt"/>
                <a:ea typeface="+mn-ea"/>
                <a:cs typeface="+mn-cs"/>
              </a:rPr>
              <a:t>citizino</a:t>
            </a:r>
            <a:r>
              <a:rPr lang="lt-LT" sz="1200" b="0" i="0" kern="1200" dirty="0" smtClean="0">
                <a:solidFill>
                  <a:schemeClr val="tx1"/>
                </a:solidFill>
                <a:effectLst/>
                <a:latin typeface="+mn-lt"/>
                <a:ea typeface="+mn-ea"/>
                <a:cs typeface="+mn-cs"/>
              </a:rPr>
              <a:t> </a:t>
            </a:r>
            <a:r>
              <a:rPr lang="lt-LT" sz="1200" b="0" i="0" kern="1200" dirty="0" err="1" smtClean="0">
                <a:solidFill>
                  <a:schemeClr val="tx1"/>
                </a:solidFill>
                <a:effectLst/>
                <a:latin typeface="+mn-lt"/>
                <a:ea typeface="+mn-ea"/>
                <a:cs typeface="+mn-cs"/>
              </a:rPr>
              <a:t>kiekiu  (daugiausia</a:t>
            </a:r>
            <a:r>
              <a:rPr lang="lt-LT" sz="1200" b="0" i="0" kern="1200" dirty="0" smtClean="0">
                <a:solidFill>
                  <a:schemeClr val="tx1"/>
                </a:solidFill>
                <a:effectLst/>
                <a:latin typeface="+mn-lt"/>
                <a:ea typeface="+mn-ea"/>
                <a:cs typeface="+mn-cs"/>
              </a:rPr>
              <a:t> ankštys ir sėklos) gali sukelti ir mirtinus apsinuodijimus (</a:t>
            </a:r>
            <a:r>
              <a:rPr lang="lt-LT" sz="1200" b="0" i="0" kern="1200" dirty="0" err="1" smtClean="0">
                <a:solidFill>
                  <a:schemeClr val="tx1"/>
                </a:solidFill>
                <a:effectLst/>
                <a:latin typeface="+mn-lt"/>
                <a:ea typeface="+mn-ea"/>
                <a:cs typeface="+mn-cs"/>
              </a:rPr>
              <a:t>pvz</a:t>
            </a:r>
            <a:r>
              <a:rPr lang="lt-LT" sz="1200" b="0" i="0" kern="1200" dirty="0" smtClean="0">
                <a:solidFill>
                  <a:schemeClr val="tx1"/>
                </a:solidFill>
                <a:effectLst/>
                <a:latin typeface="+mn-lt"/>
                <a:ea typeface="+mn-ea"/>
                <a:cs typeface="+mn-cs"/>
              </a:rPr>
              <a:t>., 15-20 darželinio pupmedžio (</a:t>
            </a:r>
            <a:r>
              <a:rPr lang="lt-LT" sz="1200" b="0" i="0" kern="1200" dirty="0" err="1" smtClean="0">
                <a:solidFill>
                  <a:schemeClr val="tx1"/>
                </a:solidFill>
                <a:effectLst/>
                <a:latin typeface="+mn-lt"/>
                <a:ea typeface="+mn-ea"/>
                <a:cs typeface="+mn-cs"/>
              </a:rPr>
              <a:t>Laburnum</a:t>
            </a:r>
            <a:r>
              <a:rPr lang="lt-LT" sz="1200" b="0" i="0" kern="1200" dirty="0" smtClean="0">
                <a:solidFill>
                  <a:schemeClr val="tx1"/>
                </a:solidFill>
                <a:effectLst/>
                <a:latin typeface="+mn-lt"/>
                <a:ea typeface="+mn-ea"/>
                <a:cs typeface="+mn-cs"/>
              </a:rPr>
              <a:t> </a:t>
            </a:r>
            <a:r>
              <a:rPr lang="lt-LT" sz="1200" b="0" i="0" kern="1200" dirty="0" err="1" smtClean="0">
                <a:solidFill>
                  <a:schemeClr val="tx1"/>
                </a:solidFill>
                <a:effectLst/>
                <a:latin typeface="+mn-lt"/>
                <a:ea typeface="+mn-ea"/>
                <a:cs typeface="+mn-cs"/>
              </a:rPr>
              <a:t>anagyroides</a:t>
            </a:r>
            <a:r>
              <a:rPr lang="lt-LT" sz="1200" b="0" i="0" kern="1200" dirty="0" smtClean="0">
                <a:solidFill>
                  <a:schemeClr val="tx1"/>
                </a:solidFill>
                <a:effectLst/>
                <a:latin typeface="+mn-lt"/>
                <a:ea typeface="+mn-ea"/>
                <a:cs typeface="+mn-cs"/>
              </a:rPr>
              <a:t> </a:t>
            </a:r>
            <a:r>
              <a:rPr lang="lt-LT" sz="1200" b="0" i="0" kern="1200" dirty="0" err="1" smtClean="0">
                <a:solidFill>
                  <a:schemeClr val="tx1"/>
                </a:solidFill>
                <a:effectLst/>
                <a:latin typeface="+mn-lt"/>
                <a:ea typeface="+mn-ea"/>
                <a:cs typeface="+mn-cs"/>
              </a:rPr>
              <a:t>Med</a:t>
            </a:r>
            <a:r>
              <a:rPr lang="lt-LT" sz="1200" b="0" i="0" kern="1200" dirty="0" smtClean="0">
                <a:solidFill>
                  <a:schemeClr val="tx1"/>
                </a:solidFill>
                <a:effectLst/>
                <a:latin typeface="+mn-lt"/>
                <a:ea typeface="+mn-ea"/>
                <a:cs typeface="+mn-cs"/>
              </a:rPr>
              <a:t>.) sėklų, kuriose </a:t>
            </a:r>
            <a:r>
              <a:rPr lang="lt-LT" sz="1200" b="0" i="0" kern="1200" dirty="0" err="1" smtClean="0">
                <a:solidFill>
                  <a:schemeClr val="tx1"/>
                </a:solidFill>
                <a:effectLst/>
                <a:latin typeface="+mn-lt"/>
                <a:ea typeface="+mn-ea"/>
                <a:cs typeface="+mn-cs"/>
              </a:rPr>
              <a:t>citizino</a:t>
            </a:r>
            <a:r>
              <a:rPr lang="lt-LT" sz="1200" b="0" i="0" kern="1200" dirty="0" smtClean="0">
                <a:solidFill>
                  <a:schemeClr val="tx1"/>
                </a:solidFill>
                <a:effectLst/>
                <a:latin typeface="+mn-lt"/>
                <a:ea typeface="+mn-ea"/>
                <a:cs typeface="+mn-cs"/>
              </a:rPr>
              <a:t> būna iki 3%). Mažiau pavojinguose krūminiame </a:t>
            </a:r>
            <a:r>
              <a:rPr lang="lt-LT" sz="1200" b="0" i="0" kern="1200" dirty="0" err="1" smtClean="0">
                <a:solidFill>
                  <a:schemeClr val="tx1"/>
                </a:solidFill>
                <a:effectLst/>
                <a:latin typeface="+mn-lt"/>
                <a:ea typeface="+mn-ea"/>
                <a:cs typeface="+mn-cs"/>
              </a:rPr>
              <a:t>pūsliuje</a:t>
            </a:r>
            <a:r>
              <a:rPr lang="lt-LT" sz="1200" b="0" i="0" kern="1200" dirty="0" smtClean="0">
                <a:solidFill>
                  <a:schemeClr val="tx1"/>
                </a:solidFill>
                <a:effectLst/>
                <a:latin typeface="+mn-lt"/>
                <a:ea typeface="+mn-ea"/>
                <a:cs typeface="+mn-cs"/>
              </a:rPr>
              <a:t> (</a:t>
            </a:r>
            <a:r>
              <a:rPr lang="lt-LT" sz="1200" b="0" i="1" kern="1200" dirty="0" err="1" smtClean="0">
                <a:solidFill>
                  <a:schemeClr val="tx1"/>
                </a:solidFill>
                <a:effectLst/>
                <a:latin typeface="+mn-lt"/>
                <a:ea typeface="+mn-ea"/>
                <a:cs typeface="+mn-cs"/>
              </a:rPr>
              <a:t>Colutea</a:t>
            </a:r>
            <a:r>
              <a:rPr lang="lt-LT" sz="1200" b="0" i="1" kern="1200" dirty="0" smtClean="0">
                <a:solidFill>
                  <a:schemeClr val="tx1"/>
                </a:solidFill>
                <a:effectLst/>
                <a:latin typeface="+mn-lt"/>
                <a:ea typeface="+mn-ea"/>
                <a:cs typeface="+mn-cs"/>
              </a:rPr>
              <a:t> </a:t>
            </a:r>
            <a:r>
              <a:rPr lang="lt-LT" sz="1200" b="0" i="1" kern="1200" dirty="0" err="1" smtClean="0">
                <a:solidFill>
                  <a:schemeClr val="tx1"/>
                </a:solidFill>
                <a:effectLst/>
                <a:latin typeface="+mn-lt"/>
                <a:ea typeface="+mn-ea"/>
                <a:cs typeface="+mn-cs"/>
              </a:rPr>
              <a:t>arborescens</a:t>
            </a:r>
            <a:r>
              <a:rPr lang="lt-LT" sz="1200" b="0" i="1" kern="1200" dirty="0" smtClean="0">
                <a:solidFill>
                  <a:schemeClr val="tx1"/>
                </a:solidFill>
                <a:effectLst/>
                <a:latin typeface="+mn-lt"/>
                <a:ea typeface="+mn-ea"/>
                <a:cs typeface="+mn-cs"/>
              </a:rPr>
              <a:t> </a:t>
            </a:r>
            <a:r>
              <a:rPr lang="lt-LT" sz="1200" b="0" i="1" kern="1200" dirty="0" err="1" smtClean="0">
                <a:solidFill>
                  <a:schemeClr val="tx1"/>
                </a:solidFill>
                <a:effectLst/>
                <a:latin typeface="+mn-lt"/>
                <a:ea typeface="+mn-ea"/>
                <a:cs typeface="+mn-cs"/>
              </a:rPr>
              <a:t>Lam</a:t>
            </a:r>
            <a:r>
              <a:rPr lang="lt-LT" sz="1200" b="0" i="1" kern="1200" dirty="0" smtClean="0">
                <a:solidFill>
                  <a:schemeClr val="tx1"/>
                </a:solidFill>
                <a:effectLst/>
                <a:latin typeface="+mn-lt"/>
                <a:ea typeface="+mn-ea"/>
                <a:cs typeface="+mn-cs"/>
              </a:rPr>
              <a:t>.</a:t>
            </a:r>
            <a:r>
              <a:rPr lang="lt-LT" sz="1200" b="0" i="0" kern="1200" dirty="0" smtClean="0">
                <a:solidFill>
                  <a:schemeClr val="tx1"/>
                </a:solidFill>
                <a:effectLst/>
                <a:latin typeface="+mn-lt"/>
                <a:ea typeface="+mn-ea"/>
                <a:cs typeface="+mn-cs"/>
              </a:rPr>
              <a:t>), </a:t>
            </a:r>
            <a:r>
              <a:rPr lang="lt-LT" sz="1200" b="0" i="0" kern="1200" dirty="0" err="1" smtClean="0">
                <a:solidFill>
                  <a:schemeClr val="tx1"/>
                </a:solidFill>
                <a:effectLst/>
                <a:latin typeface="+mn-lt"/>
                <a:ea typeface="+mn-ea"/>
                <a:cs typeface="+mn-cs"/>
              </a:rPr>
              <a:t>vokietiniame</a:t>
            </a:r>
            <a:r>
              <a:rPr lang="lt-LT" sz="1200" b="0" i="0" kern="1200" dirty="0" smtClean="0">
                <a:solidFill>
                  <a:schemeClr val="tx1"/>
                </a:solidFill>
                <a:effectLst/>
                <a:latin typeface="+mn-lt"/>
                <a:ea typeface="+mn-ea"/>
                <a:cs typeface="+mn-cs"/>
              </a:rPr>
              <a:t> </a:t>
            </a:r>
            <a:r>
              <a:rPr lang="lt-LT" sz="1200" b="0" i="0" kern="1200" dirty="0" err="1" smtClean="0">
                <a:solidFill>
                  <a:schemeClr val="tx1"/>
                </a:solidFill>
                <a:effectLst/>
                <a:latin typeface="+mn-lt"/>
                <a:ea typeface="+mn-ea"/>
                <a:cs typeface="+mn-cs"/>
              </a:rPr>
              <a:t>prožirnyje</a:t>
            </a:r>
            <a:r>
              <a:rPr lang="lt-LT" sz="1200" b="0" i="1" kern="1200" dirty="0" err="1" smtClean="0">
                <a:solidFill>
                  <a:schemeClr val="tx1"/>
                </a:solidFill>
                <a:effectLst/>
                <a:latin typeface="+mn-lt"/>
                <a:ea typeface="+mn-ea"/>
                <a:cs typeface="+mn-cs"/>
              </a:rPr>
              <a:t> (Genista</a:t>
            </a:r>
            <a:r>
              <a:rPr lang="lt-LT" sz="1200" b="0" i="1" kern="1200" dirty="0" smtClean="0">
                <a:solidFill>
                  <a:schemeClr val="tx1"/>
                </a:solidFill>
                <a:effectLst/>
                <a:latin typeface="+mn-lt"/>
                <a:ea typeface="+mn-ea"/>
                <a:cs typeface="+mn-cs"/>
              </a:rPr>
              <a:t> </a:t>
            </a:r>
            <a:r>
              <a:rPr lang="lt-LT" sz="1200" b="0" i="1" kern="1200" dirty="0" err="1" smtClean="0">
                <a:solidFill>
                  <a:schemeClr val="tx1"/>
                </a:solidFill>
                <a:effectLst/>
                <a:latin typeface="+mn-lt"/>
                <a:ea typeface="+mn-ea"/>
                <a:cs typeface="+mn-cs"/>
              </a:rPr>
              <a:t>germanica</a:t>
            </a:r>
            <a:r>
              <a:rPr lang="lt-LT" sz="1200" b="0" i="1" kern="1200" dirty="0" smtClean="0">
                <a:solidFill>
                  <a:schemeClr val="tx1"/>
                </a:solidFill>
                <a:effectLst/>
                <a:latin typeface="+mn-lt"/>
                <a:ea typeface="+mn-ea"/>
                <a:cs typeface="+mn-cs"/>
              </a:rPr>
              <a:t> </a:t>
            </a:r>
            <a:r>
              <a:rPr lang="lt-LT" sz="1200" b="0" i="1" kern="1200" dirty="0" err="1" smtClean="0">
                <a:solidFill>
                  <a:schemeClr val="tx1"/>
                </a:solidFill>
                <a:effectLst/>
                <a:latin typeface="+mn-lt"/>
                <a:ea typeface="+mn-ea"/>
                <a:cs typeface="+mn-cs"/>
              </a:rPr>
              <a:t>L.), </a:t>
            </a:r>
            <a:r>
              <a:rPr lang="lt-LT" sz="1200" b="0" i="0" kern="1200" dirty="0" err="1" smtClean="0">
                <a:solidFill>
                  <a:schemeClr val="tx1"/>
                </a:solidFill>
                <a:effectLst/>
                <a:latin typeface="+mn-lt"/>
                <a:ea typeface="+mn-ea"/>
                <a:cs typeface="+mn-cs"/>
              </a:rPr>
              <a:t>dažiniame</a:t>
            </a:r>
            <a:r>
              <a:rPr lang="lt-LT" sz="1200" b="0" i="0" kern="1200" dirty="0" smtClean="0">
                <a:solidFill>
                  <a:schemeClr val="tx1"/>
                </a:solidFill>
                <a:effectLst/>
                <a:latin typeface="+mn-lt"/>
                <a:ea typeface="+mn-ea"/>
                <a:cs typeface="+mn-cs"/>
              </a:rPr>
              <a:t> </a:t>
            </a:r>
            <a:r>
              <a:rPr lang="lt-LT" sz="1200" b="0" i="0" kern="1200" dirty="0" err="1" smtClean="0">
                <a:solidFill>
                  <a:schemeClr val="tx1"/>
                </a:solidFill>
                <a:effectLst/>
                <a:latin typeface="+mn-lt"/>
                <a:ea typeface="+mn-ea"/>
                <a:cs typeface="+mn-cs"/>
              </a:rPr>
              <a:t>prožirnyje</a:t>
            </a:r>
            <a:r>
              <a:rPr lang="lt-LT" sz="1200" b="0" i="1" kern="1200" dirty="0" err="1" smtClean="0">
                <a:solidFill>
                  <a:schemeClr val="tx1"/>
                </a:solidFill>
                <a:effectLst/>
                <a:latin typeface="+mn-lt"/>
                <a:ea typeface="+mn-ea"/>
                <a:cs typeface="+mn-cs"/>
              </a:rPr>
              <a:t> (Genista</a:t>
            </a:r>
            <a:r>
              <a:rPr lang="lt-LT" sz="1200" b="0" i="1" kern="1200" dirty="0" smtClean="0">
                <a:solidFill>
                  <a:schemeClr val="tx1"/>
                </a:solidFill>
                <a:effectLst/>
                <a:latin typeface="+mn-lt"/>
                <a:ea typeface="+mn-ea"/>
                <a:cs typeface="+mn-cs"/>
              </a:rPr>
              <a:t> </a:t>
            </a:r>
            <a:r>
              <a:rPr lang="lt-LT" sz="1200" b="0" i="1" kern="1200" dirty="0" err="1" smtClean="0">
                <a:solidFill>
                  <a:schemeClr val="tx1"/>
                </a:solidFill>
                <a:effectLst/>
                <a:latin typeface="+mn-lt"/>
                <a:ea typeface="+mn-ea"/>
                <a:cs typeface="+mn-cs"/>
              </a:rPr>
              <a:t>tinctoria</a:t>
            </a:r>
            <a:r>
              <a:rPr lang="lt-LT" sz="1200" b="0" i="1" kern="1200" dirty="0" smtClean="0">
                <a:solidFill>
                  <a:schemeClr val="tx1"/>
                </a:solidFill>
                <a:effectLst/>
                <a:latin typeface="+mn-lt"/>
                <a:ea typeface="+mn-ea"/>
                <a:cs typeface="+mn-cs"/>
              </a:rPr>
              <a:t> </a:t>
            </a:r>
            <a:r>
              <a:rPr lang="lt-LT" sz="1200" b="0" i="1" kern="1200" dirty="0" err="1" smtClean="0">
                <a:solidFill>
                  <a:schemeClr val="tx1"/>
                </a:solidFill>
                <a:effectLst/>
                <a:latin typeface="+mn-lt"/>
                <a:ea typeface="+mn-ea"/>
                <a:cs typeface="+mn-cs"/>
              </a:rPr>
              <a:t>L.)</a:t>
            </a:r>
            <a:r>
              <a:rPr lang="lt-LT" sz="1200" b="0" i="0" kern="1200" dirty="0" err="1" smtClean="0">
                <a:solidFill>
                  <a:schemeClr val="tx1"/>
                </a:solidFill>
                <a:effectLst/>
                <a:latin typeface="+mn-lt"/>
                <a:ea typeface="+mn-ea"/>
                <a:cs typeface="+mn-cs"/>
              </a:rPr>
              <a:t>citizino</a:t>
            </a:r>
            <a:r>
              <a:rPr lang="lt-LT" sz="1200" b="0" i="0" kern="1200" dirty="0" smtClean="0">
                <a:solidFill>
                  <a:schemeClr val="tx1"/>
                </a:solidFill>
                <a:effectLst/>
                <a:latin typeface="+mn-lt"/>
                <a:ea typeface="+mn-ea"/>
                <a:cs typeface="+mn-cs"/>
              </a:rPr>
              <a:t> koncentracija retai viršija 0.3%. Vaikai gali apsinuodyti pakramtę pupmedžio medienos, nes ši kvepia kaip saldymedis.</a:t>
            </a:r>
          </a:p>
          <a:p>
            <a:endParaRPr lang="lt-LT" sz="1200" kern="1200" dirty="0" smtClean="0">
              <a:solidFill>
                <a:schemeClr val="tx1"/>
              </a:solidFill>
              <a:effectLst/>
              <a:latin typeface="+mn-lt"/>
              <a:ea typeface="+mn-ea"/>
              <a:cs typeface="+mn-cs"/>
            </a:endParaRPr>
          </a:p>
          <a:p>
            <a:r>
              <a:rPr lang="lt-LT" sz="1200" kern="1200" dirty="0" smtClean="0">
                <a:solidFill>
                  <a:schemeClr val="tx1"/>
                </a:solidFill>
                <a:effectLst/>
                <a:latin typeface="+mn-lt"/>
                <a:ea typeface="+mn-ea"/>
                <a:cs typeface="+mn-cs"/>
              </a:rPr>
              <a:t>Darželinis </a:t>
            </a:r>
            <a:r>
              <a:rPr lang="lt-LT" sz="1200" kern="1200" dirty="0" err="1" smtClean="0">
                <a:solidFill>
                  <a:schemeClr val="tx1"/>
                </a:solidFill>
                <a:effectLst/>
                <a:latin typeface="+mn-lt"/>
                <a:ea typeface="+mn-ea"/>
                <a:cs typeface="+mn-cs"/>
              </a:rPr>
              <a:t>pupmedis </a:t>
            </a:r>
            <a:r>
              <a:rPr lang="lt-LT" sz="1200" i="1" kern="1200" dirty="0" err="1" smtClean="0">
                <a:solidFill>
                  <a:schemeClr val="tx1"/>
                </a:solidFill>
                <a:effectLst/>
                <a:latin typeface="+mn-lt"/>
                <a:ea typeface="+mn-ea"/>
                <a:cs typeface="+mn-cs"/>
              </a:rPr>
              <a:t>(Genista</a:t>
            </a:r>
            <a:r>
              <a:rPr lang="lt-LT" sz="1200" i="1" kern="1200" dirty="0" smtClean="0">
                <a:solidFill>
                  <a:schemeClr val="tx1"/>
                </a:solidFill>
                <a:effectLst/>
                <a:latin typeface="+mn-lt"/>
                <a:ea typeface="+mn-ea"/>
                <a:cs typeface="+mn-cs"/>
              </a:rPr>
              <a:t> </a:t>
            </a:r>
            <a:r>
              <a:rPr lang="lt-LT" sz="1200" i="1" kern="1200" dirty="0" err="1" smtClean="0">
                <a:solidFill>
                  <a:schemeClr val="tx1"/>
                </a:solidFill>
                <a:effectLst/>
                <a:latin typeface="+mn-lt"/>
                <a:ea typeface="+mn-ea"/>
                <a:cs typeface="+mn-cs"/>
              </a:rPr>
              <a:t>tinctoria</a:t>
            </a:r>
            <a:r>
              <a:rPr lang="lt-LT" sz="1200" i="1" kern="1200" dirty="0" smtClean="0">
                <a:solidFill>
                  <a:schemeClr val="tx1"/>
                </a:solidFill>
                <a:effectLst/>
                <a:latin typeface="+mn-lt"/>
                <a:ea typeface="+mn-ea"/>
                <a:cs typeface="+mn-cs"/>
              </a:rPr>
              <a:t> L.)</a:t>
            </a:r>
            <a:endParaRPr lang="lt-LT" sz="1200" kern="1200" dirty="0" smtClean="0">
              <a:solidFill>
                <a:schemeClr val="tx1"/>
              </a:solidFill>
              <a:effectLst/>
              <a:latin typeface="+mn-lt"/>
              <a:ea typeface="+mn-ea"/>
              <a:cs typeface="+mn-cs"/>
            </a:endParaRPr>
          </a:p>
          <a:p>
            <a:r>
              <a:rPr lang="lt-LT" sz="1200" b="0" i="0" kern="1200" dirty="0" smtClean="0">
                <a:solidFill>
                  <a:schemeClr val="tx1"/>
                </a:solidFill>
                <a:effectLst/>
                <a:latin typeface="+mn-lt"/>
                <a:ea typeface="+mn-ea"/>
                <a:cs typeface="+mn-cs"/>
              </a:rPr>
              <a:t>Praėjus ½-4 valandoms nuo apsinuodijimo dėl stipraus vimdomojo poveikio pacientai kartais vemia net su krauju. Todėl nemaža toksinių medžiagų dalis išvemiama ir, net išgėrus mirtinas dozes, mirtingumas retai viršija 2%. Kelios pupmedžio sėklos sukelia valandas trunkantį silpnumą, vėmimą (kartais su krauju), stiprų seilėtekį ir pilvo skausmus (viduriavimai reti). Sunkiai apsinuodijus (</a:t>
            </a:r>
            <a:r>
              <a:rPr lang="lt-LT" sz="1200" b="0" i="0" kern="1200" dirty="0" err="1" smtClean="0">
                <a:solidFill>
                  <a:schemeClr val="tx1"/>
                </a:solidFill>
                <a:effectLst/>
                <a:latin typeface="+mn-lt"/>
                <a:ea typeface="+mn-ea"/>
                <a:cs typeface="+mn-cs"/>
              </a:rPr>
              <a:t>pvz</a:t>
            </a:r>
            <a:r>
              <a:rPr lang="lt-LT" sz="1200" b="0" i="0" kern="1200" dirty="0" smtClean="0">
                <a:solidFill>
                  <a:schemeClr val="tx1"/>
                </a:solidFill>
                <a:effectLst/>
                <a:latin typeface="+mn-lt"/>
                <a:ea typeface="+mn-ea"/>
                <a:cs typeface="+mn-cs"/>
              </a:rPr>
              <a:t>., daugiau nei trimis pupmedžio ankštimis) krenta kraujospūdis, atsiranda dažnas širdies plakimas, pila šaltas prakaitas, troškina. Apsinuodijusieji  mato </a:t>
            </a:r>
            <a:r>
              <a:rPr lang="lt-LT" sz="1200" b="0" i="0" kern="1200" dirty="0" err="1" smtClean="0">
                <a:solidFill>
                  <a:schemeClr val="tx1"/>
                </a:solidFill>
                <a:effectLst/>
                <a:latin typeface="+mn-lt"/>
                <a:ea typeface="+mn-ea"/>
                <a:cs typeface="+mn-cs"/>
              </a:rPr>
              <a:t>halucinacijas</a:t>
            </a:r>
            <a:r>
              <a:rPr lang="lt-LT" sz="1200" b="0" i="0" kern="1200" dirty="0" smtClean="0">
                <a:solidFill>
                  <a:schemeClr val="tx1"/>
                </a:solidFill>
                <a:effectLst/>
                <a:latin typeface="+mn-lt"/>
                <a:ea typeface="+mn-ea"/>
                <a:cs typeface="+mn-cs"/>
              </a:rPr>
              <a:t>, netenka sąmonės, galimi traukuliai pereinantys į paralyžių.</a:t>
            </a:r>
          </a:p>
          <a:p>
            <a:r>
              <a:rPr lang="lt-LT" sz="1200" b="0" i="0" kern="1200" dirty="0" smtClean="0">
                <a:solidFill>
                  <a:schemeClr val="tx1"/>
                </a:solidFill>
                <a:effectLst/>
                <a:latin typeface="+mn-lt"/>
                <a:ea typeface="+mn-ea"/>
                <a:cs typeface="+mn-cs"/>
              </a:rPr>
              <a:t>Priešnuodžių nėra.</a:t>
            </a:r>
          </a:p>
          <a:p>
            <a:r>
              <a:rPr lang="lt-LT" sz="1200" b="0" i="0" kern="1200" dirty="0" smtClean="0">
                <a:solidFill>
                  <a:schemeClr val="tx1"/>
                </a:solidFill>
                <a:effectLst/>
                <a:latin typeface="+mn-lt"/>
                <a:ea typeface="+mn-ea"/>
                <a:cs typeface="+mn-cs"/>
              </a:rPr>
              <a:t> </a:t>
            </a:r>
          </a:p>
          <a:p>
            <a:endParaRPr lang="lt-LT" dirty="0"/>
          </a:p>
        </p:txBody>
      </p:sp>
      <p:sp>
        <p:nvSpPr>
          <p:cNvPr id="4" name="Slide Number Placeholder 3"/>
          <p:cNvSpPr>
            <a:spLocks noGrp="1"/>
          </p:cNvSpPr>
          <p:nvPr>
            <p:ph type="sldNum" sz="quarter" idx="10"/>
          </p:nvPr>
        </p:nvSpPr>
        <p:spPr/>
        <p:txBody>
          <a:bodyPr/>
          <a:lstStyle/>
          <a:p>
            <a:fld id="{D7D8A2CB-8BAF-48D9-8FCF-285AEBB62C20}" type="slidenum">
              <a:rPr lang="lt-LT" smtClean="0"/>
              <a:t>22</a:t>
            </a:fld>
            <a:endParaRPr lang="lt-LT"/>
          </a:p>
        </p:txBody>
      </p:sp>
    </p:spTree>
    <p:extLst>
      <p:ext uri="{BB962C8B-B14F-4D97-AF65-F5344CB8AC3E}">
        <p14:creationId xmlns:p14="http://schemas.microsoft.com/office/powerpoint/2010/main" val="2324895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b="1" i="0" kern="1200" dirty="0" smtClean="0">
                <a:solidFill>
                  <a:schemeClr val="tx1"/>
                </a:solidFill>
                <a:effectLst/>
                <a:latin typeface="+mn-lt"/>
                <a:ea typeface="+mn-ea"/>
                <a:cs typeface="+mn-cs"/>
              </a:rPr>
              <a:t>Širdį veikiantys nuodai</a:t>
            </a:r>
          </a:p>
          <a:p>
            <a:r>
              <a:rPr lang="lt-LT" sz="1200" b="0" i="0" kern="1200" dirty="0" smtClean="0">
                <a:solidFill>
                  <a:schemeClr val="tx1"/>
                </a:solidFill>
                <a:effectLst/>
                <a:latin typeface="+mn-lt"/>
                <a:ea typeface="+mn-ea"/>
                <a:cs typeface="+mn-cs"/>
              </a:rPr>
              <a:t>Širdį</a:t>
            </a:r>
            <a:r>
              <a:rPr lang="lt-LT" sz="1200" b="0" i="0" kern="1200" baseline="0" dirty="0" smtClean="0">
                <a:solidFill>
                  <a:schemeClr val="tx1"/>
                </a:solidFill>
                <a:effectLst/>
                <a:latin typeface="+mn-lt"/>
                <a:ea typeface="+mn-ea"/>
                <a:cs typeface="+mn-cs"/>
              </a:rPr>
              <a:t> veikiančių glikozidų</a:t>
            </a:r>
            <a:r>
              <a:rPr lang="lt-LT" sz="1200" b="0" i="0" kern="1200" dirty="0" smtClean="0">
                <a:solidFill>
                  <a:schemeClr val="tx1"/>
                </a:solidFill>
                <a:effectLst/>
                <a:latin typeface="+mn-lt"/>
                <a:ea typeface="+mn-ea"/>
                <a:cs typeface="+mn-cs"/>
              </a:rPr>
              <a:t> </a:t>
            </a:r>
            <a:r>
              <a:rPr lang="lt-LT" sz="1200" b="0" i="0" kern="1200" dirty="0" err="1" smtClean="0">
                <a:solidFill>
                  <a:schemeClr val="tx1"/>
                </a:solidFill>
                <a:effectLst/>
                <a:latin typeface="+mn-lt"/>
                <a:ea typeface="+mn-ea"/>
                <a:cs typeface="+mn-cs"/>
              </a:rPr>
              <a:t>toksiškumas</a:t>
            </a:r>
            <a:r>
              <a:rPr lang="lt-LT" sz="1200" b="0" i="0" kern="1200" dirty="0" smtClean="0">
                <a:solidFill>
                  <a:schemeClr val="tx1"/>
                </a:solidFill>
                <a:effectLst/>
                <a:latin typeface="+mn-lt"/>
                <a:ea typeface="+mn-ea"/>
                <a:cs typeface="+mn-cs"/>
              </a:rPr>
              <a:t> žinomas šimtmečius. Rusmenės milteliai plačiai vartoti širdies ligoms gydyti, tačiau dėl dozavimo keblumų ne vienam pacientui pasireikšdavo lėtinio apsinuodijimo simptomai. Kadangi rusmenė karti, vaikai ją greitai išspjauna. Pasitaiko atsitiktinių, tame tarpe mirtinų apsinuodijimų rusmenės žiedų arbata.</a:t>
            </a:r>
          </a:p>
          <a:p>
            <a:r>
              <a:rPr lang="lt-LT" sz="1200" b="0" i="0" kern="1200" dirty="0" smtClean="0">
                <a:solidFill>
                  <a:schemeClr val="tx1"/>
                </a:solidFill>
                <a:effectLst/>
                <a:latin typeface="+mn-lt"/>
                <a:ea typeface="+mn-ea"/>
                <a:cs typeface="+mn-cs"/>
              </a:rPr>
              <a:t>Apsinuodijus rusmenės lapais be įprastų virškinimo sistemos ir širdies veiklos sutrikimų dažni aiškūs spalvinio regėjimo pokyčiai (geltonas “nimbas”). </a:t>
            </a:r>
          </a:p>
          <a:p>
            <a:endParaRPr lang="lt-LT" sz="1200" b="1" i="0" kern="1200" dirty="0" smtClean="0">
              <a:solidFill>
                <a:schemeClr val="tx1"/>
              </a:solidFill>
              <a:effectLst/>
              <a:latin typeface="+mn-lt"/>
              <a:ea typeface="+mn-ea"/>
              <a:cs typeface="+mn-cs"/>
            </a:endParaRPr>
          </a:p>
          <a:p>
            <a:r>
              <a:rPr lang="lt-LT" sz="1200" b="0" i="0" kern="1200" dirty="0" err="1" smtClean="0">
                <a:solidFill>
                  <a:schemeClr val="tx1"/>
                </a:solidFill>
                <a:effectLst/>
                <a:latin typeface="+mn-lt"/>
                <a:ea typeface="+mn-ea"/>
                <a:cs typeface="+mn-cs"/>
              </a:rPr>
              <a:t>Didžiažiedė</a:t>
            </a:r>
            <a:r>
              <a:rPr lang="lt-LT" sz="1200" b="0" i="0" kern="1200" dirty="0" smtClean="0">
                <a:solidFill>
                  <a:schemeClr val="tx1"/>
                </a:solidFill>
                <a:effectLst/>
                <a:latin typeface="+mn-lt"/>
                <a:ea typeface="+mn-ea"/>
                <a:cs typeface="+mn-cs"/>
              </a:rPr>
              <a:t> </a:t>
            </a:r>
            <a:r>
              <a:rPr lang="lt-LT" sz="1200" b="0" i="0" kern="1200" dirty="0" err="1" smtClean="0">
                <a:solidFill>
                  <a:schemeClr val="tx1"/>
                </a:solidFill>
                <a:effectLst/>
                <a:latin typeface="+mn-lt"/>
                <a:ea typeface="+mn-ea"/>
                <a:cs typeface="+mn-cs"/>
              </a:rPr>
              <a:t>rusmenė </a:t>
            </a:r>
            <a:r>
              <a:rPr lang="lt-LT" sz="1200" b="0" i="1" kern="1200" dirty="0" err="1" smtClean="0">
                <a:solidFill>
                  <a:schemeClr val="tx1"/>
                </a:solidFill>
                <a:effectLst/>
                <a:latin typeface="+mn-lt"/>
                <a:ea typeface="+mn-ea"/>
                <a:cs typeface="+mn-cs"/>
              </a:rPr>
              <a:t>(Digitalis</a:t>
            </a:r>
            <a:r>
              <a:rPr lang="lt-LT" sz="1200" b="0" i="1" kern="1200" dirty="0" smtClean="0">
                <a:solidFill>
                  <a:schemeClr val="tx1"/>
                </a:solidFill>
                <a:effectLst/>
                <a:latin typeface="+mn-lt"/>
                <a:ea typeface="+mn-ea"/>
                <a:cs typeface="+mn-cs"/>
              </a:rPr>
              <a:t> </a:t>
            </a:r>
            <a:r>
              <a:rPr lang="lt-LT" sz="1200" b="0" i="1" kern="1200" dirty="0" err="1" smtClean="0">
                <a:solidFill>
                  <a:schemeClr val="tx1"/>
                </a:solidFill>
                <a:effectLst/>
                <a:latin typeface="+mn-lt"/>
                <a:ea typeface="+mn-ea"/>
                <a:cs typeface="+mn-cs"/>
              </a:rPr>
              <a:t>ambiqua</a:t>
            </a:r>
            <a:r>
              <a:rPr lang="lt-LT" sz="1200" b="0" i="1" kern="1200" dirty="0" smtClean="0">
                <a:solidFill>
                  <a:schemeClr val="tx1"/>
                </a:solidFill>
                <a:effectLst/>
                <a:latin typeface="+mn-lt"/>
                <a:ea typeface="+mn-ea"/>
                <a:cs typeface="+mn-cs"/>
              </a:rPr>
              <a:t>) –</a:t>
            </a:r>
            <a:r>
              <a:rPr lang="lt-LT" sz="1200" b="0" i="0" kern="1200" dirty="0" smtClean="0">
                <a:solidFill>
                  <a:schemeClr val="tx1"/>
                </a:solidFill>
                <a:effectLst/>
                <a:latin typeface="+mn-lt"/>
                <a:ea typeface="+mn-ea"/>
                <a:cs typeface="+mn-cs"/>
              </a:rPr>
              <a:t> sutinkama </a:t>
            </a:r>
            <a:r>
              <a:rPr lang="lt-LT" sz="1200" b="0" i="0" kern="1200" dirty="0" err="1" smtClean="0">
                <a:solidFill>
                  <a:schemeClr val="tx1"/>
                </a:solidFill>
                <a:effectLst/>
                <a:latin typeface="+mn-lt"/>
                <a:ea typeface="+mn-ea"/>
                <a:cs typeface="+mn-cs"/>
              </a:rPr>
              <a:t>šilagiriuose</a:t>
            </a:r>
            <a:r>
              <a:rPr lang="lt-LT" sz="1200" b="0" i="0" kern="1200" dirty="0" smtClean="0">
                <a:solidFill>
                  <a:schemeClr val="tx1"/>
                </a:solidFill>
                <a:effectLst/>
                <a:latin typeface="+mn-lt"/>
                <a:ea typeface="+mn-ea"/>
                <a:cs typeface="+mn-cs"/>
              </a:rPr>
              <a:t>. Šis bervidinių šeimos daugiametis augalas plaukuotu iki 120 cm aukščio stiebu žydi geltonais, stambiais, viršutinėje stiebo dalyje į ilgą vienašalę kekę susitelkusiais žiedais. Lietuvoje auga savaime, tačiau reta. Paprastoji </a:t>
            </a:r>
            <a:r>
              <a:rPr lang="lt-LT" sz="1200" b="0" i="0" kern="1200" dirty="0" err="1" smtClean="0">
                <a:solidFill>
                  <a:schemeClr val="tx1"/>
                </a:solidFill>
                <a:effectLst/>
                <a:latin typeface="+mn-lt"/>
                <a:ea typeface="+mn-ea"/>
                <a:cs typeface="+mn-cs"/>
              </a:rPr>
              <a:t>rusmenė </a:t>
            </a:r>
            <a:r>
              <a:rPr lang="lt-LT" sz="1200" b="0" i="1" kern="1200" dirty="0" err="1" smtClean="0">
                <a:solidFill>
                  <a:schemeClr val="tx1"/>
                </a:solidFill>
                <a:effectLst/>
                <a:latin typeface="+mn-lt"/>
                <a:ea typeface="+mn-ea"/>
                <a:cs typeface="+mn-cs"/>
              </a:rPr>
              <a:t>(Digitalis</a:t>
            </a:r>
            <a:r>
              <a:rPr lang="lt-LT" sz="1200" b="0" i="1" kern="1200" dirty="0" smtClean="0">
                <a:solidFill>
                  <a:schemeClr val="tx1"/>
                </a:solidFill>
                <a:effectLst/>
                <a:latin typeface="+mn-lt"/>
                <a:ea typeface="+mn-ea"/>
                <a:cs typeface="+mn-cs"/>
              </a:rPr>
              <a:t> </a:t>
            </a:r>
            <a:r>
              <a:rPr lang="lt-LT" sz="1200" b="0" i="1" kern="1200" dirty="0" err="1" smtClean="0">
                <a:solidFill>
                  <a:schemeClr val="tx1"/>
                </a:solidFill>
                <a:effectLst/>
                <a:latin typeface="+mn-lt"/>
                <a:ea typeface="+mn-ea"/>
                <a:cs typeface="+mn-cs"/>
              </a:rPr>
              <a:t>purpurea</a:t>
            </a:r>
            <a:r>
              <a:rPr lang="lt-LT" sz="1200" b="0" i="1" kern="1200" dirty="0" smtClean="0">
                <a:solidFill>
                  <a:schemeClr val="tx1"/>
                </a:solidFill>
                <a:effectLst/>
                <a:latin typeface="+mn-lt"/>
                <a:ea typeface="+mn-ea"/>
                <a:cs typeface="+mn-cs"/>
              </a:rPr>
              <a:t>)</a:t>
            </a:r>
            <a:r>
              <a:rPr lang="lt-LT" sz="1200" b="0" i="0" kern="1200" dirty="0" smtClean="0">
                <a:solidFill>
                  <a:schemeClr val="tx1"/>
                </a:solidFill>
                <a:effectLst/>
                <a:latin typeface="+mn-lt"/>
                <a:ea typeface="+mn-ea"/>
                <a:cs typeface="+mn-cs"/>
              </a:rPr>
              <a:t> – užauga iki 1.5 m aukščio, žydi rausvais ar purpuriniais, rečiau baltais žiedais. Lietuvoje savaime neauga, bet auginama darželiuose.</a:t>
            </a:r>
          </a:p>
          <a:p>
            <a:r>
              <a:rPr lang="lt-LT" sz="1200" b="0" i="0" kern="1200" dirty="0" smtClean="0">
                <a:solidFill>
                  <a:schemeClr val="tx1"/>
                </a:solidFill>
                <a:effectLst/>
                <a:latin typeface="+mn-lt"/>
                <a:ea typeface="+mn-ea"/>
                <a:cs typeface="+mn-cs"/>
              </a:rPr>
              <a:t>Paprastoji </a:t>
            </a:r>
            <a:r>
              <a:rPr lang="lt-LT" sz="1200" b="0" i="0" kern="1200" dirty="0" err="1" smtClean="0">
                <a:solidFill>
                  <a:schemeClr val="tx1"/>
                </a:solidFill>
                <a:effectLst/>
                <a:latin typeface="+mn-lt"/>
                <a:ea typeface="+mn-ea"/>
                <a:cs typeface="+mn-cs"/>
              </a:rPr>
              <a:t>pakalnutė</a:t>
            </a:r>
            <a:r>
              <a:rPr lang="lt-LT" sz="1200" b="0" i="1" kern="1200" dirty="0" err="1" smtClean="0">
                <a:solidFill>
                  <a:schemeClr val="tx1"/>
                </a:solidFill>
                <a:effectLst/>
                <a:latin typeface="+mn-lt"/>
                <a:ea typeface="+mn-ea"/>
                <a:cs typeface="+mn-cs"/>
              </a:rPr>
              <a:t> Convalaria</a:t>
            </a:r>
            <a:r>
              <a:rPr lang="lt-LT" sz="1200" b="0" i="1" kern="1200" dirty="0" smtClean="0">
                <a:solidFill>
                  <a:schemeClr val="tx1"/>
                </a:solidFill>
                <a:effectLst/>
                <a:latin typeface="+mn-lt"/>
                <a:ea typeface="+mn-ea"/>
                <a:cs typeface="+mn-cs"/>
              </a:rPr>
              <a:t> </a:t>
            </a:r>
            <a:r>
              <a:rPr lang="lt-LT" sz="1200" b="0" i="1" kern="1200" dirty="0" err="1" smtClean="0">
                <a:solidFill>
                  <a:schemeClr val="tx1"/>
                </a:solidFill>
                <a:effectLst/>
                <a:latin typeface="+mn-lt"/>
                <a:ea typeface="+mn-ea"/>
                <a:cs typeface="+mn-cs"/>
              </a:rPr>
              <a:t>majalis</a:t>
            </a:r>
            <a:r>
              <a:rPr lang="lt-LT" sz="1200" b="0" i="0" kern="1200" dirty="0" smtClean="0">
                <a:solidFill>
                  <a:schemeClr val="tx1"/>
                </a:solidFill>
                <a:effectLst/>
                <a:latin typeface="+mn-lt"/>
                <a:ea typeface="+mn-ea"/>
                <a:cs typeface="+mn-cs"/>
              </a:rPr>
              <a:t> – dažna savaime ir darželiuose auginama gėlė. Visas augalas yra nuodingas, tačiau pastarojo </a:t>
            </a:r>
            <a:r>
              <a:rPr lang="lt-LT" sz="1200" b="0" i="0" kern="1200" dirty="0" err="1" smtClean="0">
                <a:solidFill>
                  <a:schemeClr val="tx1"/>
                </a:solidFill>
                <a:effectLst/>
                <a:latin typeface="+mn-lt"/>
                <a:ea typeface="+mn-ea"/>
                <a:cs typeface="+mn-cs"/>
              </a:rPr>
              <a:t>toksiškumas</a:t>
            </a:r>
            <a:r>
              <a:rPr lang="lt-LT" sz="1200" b="0" i="0" kern="1200" dirty="0" smtClean="0">
                <a:solidFill>
                  <a:schemeClr val="tx1"/>
                </a:solidFill>
                <a:effectLst/>
                <a:latin typeface="+mn-lt"/>
                <a:ea typeface="+mn-ea"/>
                <a:cs typeface="+mn-cs"/>
              </a:rPr>
              <a:t> mažesnis nei rusmenės. Apsinuodijus paprastai pasireiškia virškinimo trakto sutrikimai (vemiant pasišalina bent dalis suvalgyto augalo, o tai irgi sumažina toksinį poveikį).</a:t>
            </a:r>
          </a:p>
          <a:p>
            <a:r>
              <a:rPr lang="lt-LT" sz="1200" b="0" i="0" kern="1200" dirty="0" smtClean="0">
                <a:solidFill>
                  <a:schemeClr val="tx1"/>
                </a:solidFill>
                <a:effectLst/>
                <a:latin typeface="+mn-lt"/>
                <a:ea typeface="+mn-ea"/>
                <a:cs typeface="+mn-cs"/>
              </a:rPr>
              <a:t> </a:t>
            </a:r>
          </a:p>
          <a:p>
            <a:r>
              <a:rPr lang="lt-LT" sz="1200" b="0" i="0" kern="1200" dirty="0" err="1" smtClean="0">
                <a:solidFill>
                  <a:schemeClr val="tx1"/>
                </a:solidFill>
                <a:effectLst/>
                <a:latin typeface="+mn-lt"/>
                <a:ea typeface="+mn-ea"/>
                <a:cs typeface="+mn-cs"/>
              </a:rPr>
              <a:t>Oleandras</a:t>
            </a:r>
            <a:r>
              <a:rPr lang="lt-LT" sz="1200" b="0" i="1" kern="1200" dirty="0" err="1" smtClean="0">
                <a:solidFill>
                  <a:schemeClr val="tx1"/>
                </a:solidFill>
                <a:effectLst/>
                <a:latin typeface="+mn-lt"/>
                <a:ea typeface="+mn-ea"/>
                <a:cs typeface="+mn-cs"/>
              </a:rPr>
              <a:t> Nerium</a:t>
            </a:r>
            <a:r>
              <a:rPr lang="lt-LT" sz="1200" b="0" i="1" kern="1200" dirty="0" smtClean="0">
                <a:solidFill>
                  <a:schemeClr val="tx1"/>
                </a:solidFill>
                <a:effectLst/>
                <a:latin typeface="+mn-lt"/>
                <a:ea typeface="+mn-ea"/>
                <a:cs typeface="+mn-cs"/>
              </a:rPr>
              <a:t> </a:t>
            </a:r>
            <a:r>
              <a:rPr lang="lt-LT" sz="1200" b="0" i="1" kern="1200" dirty="0" err="1" smtClean="0">
                <a:solidFill>
                  <a:schemeClr val="tx1"/>
                </a:solidFill>
                <a:effectLst/>
                <a:latin typeface="+mn-lt"/>
                <a:ea typeface="+mn-ea"/>
                <a:cs typeface="+mn-cs"/>
              </a:rPr>
              <a:t>oleander</a:t>
            </a:r>
            <a:r>
              <a:rPr lang="lt-LT" sz="1200" b="0" i="1" kern="1200" dirty="0" smtClean="0">
                <a:solidFill>
                  <a:schemeClr val="tx1"/>
                </a:solidFill>
                <a:effectLst/>
                <a:latin typeface="+mn-lt"/>
                <a:ea typeface="+mn-ea"/>
                <a:cs typeface="+mn-cs"/>
              </a:rPr>
              <a:t> - </a:t>
            </a:r>
            <a:r>
              <a:rPr lang="lt-LT" sz="1200" b="0" i="0" kern="1200" dirty="0" smtClean="0">
                <a:solidFill>
                  <a:schemeClr val="tx1"/>
                </a:solidFill>
                <a:effectLst/>
                <a:latin typeface="+mn-lt"/>
                <a:ea typeface="+mn-ea"/>
                <a:cs typeface="+mn-cs"/>
              </a:rPr>
              <a:t>gan dažnas dekoratyvinis augalas, taip</a:t>
            </a:r>
            <a:r>
              <a:rPr lang="lt-LT" sz="1200" b="0" i="0" kern="1200" baseline="0" dirty="0" smtClean="0">
                <a:solidFill>
                  <a:schemeClr val="tx1"/>
                </a:solidFill>
                <a:effectLst/>
                <a:latin typeface="+mn-lt"/>
                <a:ea typeface="+mn-ea"/>
                <a:cs typeface="+mn-cs"/>
              </a:rPr>
              <a:t> pat </a:t>
            </a:r>
            <a:r>
              <a:rPr lang="lt-LT" sz="1200" b="0" i="0" kern="1200" baseline="0" dirty="0" err="1" smtClean="0">
                <a:solidFill>
                  <a:schemeClr val="tx1"/>
                </a:solidFill>
                <a:effectLst/>
                <a:latin typeface="+mn-lt"/>
                <a:ea typeface="+mn-ea"/>
                <a:cs typeface="+mn-cs"/>
              </a:rPr>
              <a:t>toksiškai</a:t>
            </a:r>
            <a:r>
              <a:rPr lang="lt-LT" sz="1200" b="0" i="0" kern="1200" baseline="0" dirty="0" smtClean="0">
                <a:solidFill>
                  <a:schemeClr val="tx1"/>
                </a:solidFill>
                <a:effectLst/>
                <a:latin typeface="+mn-lt"/>
                <a:ea typeface="+mn-ea"/>
                <a:cs typeface="+mn-cs"/>
              </a:rPr>
              <a:t> veikia širdį.</a:t>
            </a:r>
            <a:r>
              <a:rPr lang="lt-LT" sz="1200" b="0" i="0" kern="1200" dirty="0" smtClean="0">
                <a:solidFill>
                  <a:schemeClr val="tx1"/>
                </a:solidFill>
                <a:effectLst/>
                <a:latin typeface="+mn-lt"/>
                <a:ea typeface="+mn-ea"/>
                <a:cs typeface="+mn-cs"/>
              </a:rPr>
              <a:t> </a:t>
            </a:r>
          </a:p>
          <a:p>
            <a:endParaRPr lang="lt-LT" dirty="0"/>
          </a:p>
        </p:txBody>
      </p:sp>
      <p:sp>
        <p:nvSpPr>
          <p:cNvPr id="4" name="Slide Number Placeholder 3"/>
          <p:cNvSpPr>
            <a:spLocks noGrp="1"/>
          </p:cNvSpPr>
          <p:nvPr>
            <p:ph type="sldNum" sz="quarter" idx="10"/>
          </p:nvPr>
        </p:nvSpPr>
        <p:spPr/>
        <p:txBody>
          <a:bodyPr/>
          <a:lstStyle/>
          <a:p>
            <a:fld id="{D7D8A2CB-8BAF-48D9-8FCF-285AEBB62C20}" type="slidenum">
              <a:rPr lang="lt-LT" smtClean="0"/>
              <a:t>23</a:t>
            </a:fld>
            <a:endParaRPr lang="lt-LT"/>
          </a:p>
        </p:txBody>
      </p:sp>
    </p:spTree>
    <p:extLst>
      <p:ext uri="{BB962C8B-B14F-4D97-AF65-F5344CB8AC3E}">
        <p14:creationId xmlns:p14="http://schemas.microsoft.com/office/powerpoint/2010/main" val="3464318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b="1" kern="1200" dirty="0" smtClean="0">
                <a:solidFill>
                  <a:schemeClr val="tx1"/>
                </a:solidFill>
                <a:effectLst/>
                <a:latin typeface="+mn-lt"/>
                <a:ea typeface="+mn-ea"/>
                <a:cs typeface="+mn-cs"/>
              </a:rPr>
              <a:t>Oksalo rūgštis</a:t>
            </a:r>
            <a:endParaRPr lang="lt-LT" sz="1200" kern="1200" dirty="0" smtClean="0">
              <a:solidFill>
                <a:schemeClr val="tx1"/>
              </a:solidFill>
              <a:effectLst/>
              <a:latin typeface="+mn-lt"/>
              <a:ea typeface="+mn-ea"/>
              <a:cs typeface="+mn-cs"/>
            </a:endParaRPr>
          </a:p>
          <a:p>
            <a:r>
              <a:rPr lang="lt-LT" sz="1200" kern="1200" dirty="0" smtClean="0">
                <a:solidFill>
                  <a:schemeClr val="tx1"/>
                </a:solidFill>
                <a:effectLst/>
                <a:latin typeface="+mn-lt"/>
                <a:ea typeface="+mn-ea"/>
                <a:cs typeface="+mn-cs"/>
              </a:rPr>
              <a:t>Oksalo rūgšties aptinkama daugelyje augalų (iš jų žinomiausios rūgštynės, rabarbarai, portulakos, begonijos, kiškio kopūstai).</a:t>
            </a:r>
          </a:p>
          <a:p>
            <a:r>
              <a:rPr lang="lt-LT" sz="1200" kern="1200" dirty="0" smtClean="0">
                <a:solidFill>
                  <a:schemeClr val="tx1"/>
                </a:solidFill>
                <a:effectLst/>
                <a:latin typeface="+mn-lt"/>
                <a:ea typeface="+mn-ea"/>
                <a:cs typeface="+mn-cs"/>
              </a:rPr>
              <a:t>Oksalo rūgšties kristalai aptinkami kai kuriose namuose auginamose gėlėse (labiau paplitę atvežtinėse - </a:t>
            </a:r>
            <a:r>
              <a:rPr lang="lt-LT" sz="1200" i="1" kern="1200" dirty="0" err="1" smtClean="0">
                <a:solidFill>
                  <a:schemeClr val="tx1"/>
                </a:solidFill>
                <a:effectLst/>
                <a:latin typeface="+mn-lt"/>
                <a:ea typeface="+mn-ea"/>
                <a:cs typeface="+mn-cs"/>
              </a:rPr>
              <a:t>Dieffenbachia</a:t>
            </a:r>
            <a:r>
              <a:rPr lang="lt-LT" sz="1200" i="1" kern="1200" dirty="0" smtClean="0">
                <a:solidFill>
                  <a:schemeClr val="tx1"/>
                </a:solidFill>
                <a:effectLst/>
                <a:latin typeface="+mn-lt"/>
                <a:ea typeface="+mn-ea"/>
                <a:cs typeface="+mn-cs"/>
              </a:rPr>
              <a:t> </a:t>
            </a:r>
            <a:r>
              <a:rPr lang="lt-LT" sz="1200" i="1" kern="1200" dirty="0" err="1" smtClean="0">
                <a:solidFill>
                  <a:schemeClr val="tx1"/>
                </a:solidFill>
                <a:effectLst/>
                <a:latin typeface="+mn-lt"/>
                <a:ea typeface="+mn-ea"/>
                <a:cs typeface="+mn-cs"/>
              </a:rPr>
              <a:t>spp.,Philodendron</a:t>
            </a:r>
            <a:r>
              <a:rPr lang="lt-LT" sz="1200" i="1" kern="1200" dirty="0" smtClean="0">
                <a:solidFill>
                  <a:schemeClr val="tx1"/>
                </a:solidFill>
                <a:effectLst/>
                <a:latin typeface="+mn-lt"/>
                <a:ea typeface="+mn-ea"/>
                <a:cs typeface="+mn-cs"/>
              </a:rPr>
              <a:t> </a:t>
            </a:r>
            <a:r>
              <a:rPr lang="lt-LT" sz="1200" i="1" kern="1200" dirty="0" err="1" smtClean="0">
                <a:solidFill>
                  <a:schemeClr val="tx1"/>
                </a:solidFill>
                <a:effectLst/>
                <a:latin typeface="+mn-lt"/>
                <a:ea typeface="+mn-ea"/>
                <a:cs typeface="+mn-cs"/>
              </a:rPr>
              <a:t>spp.,Caladium</a:t>
            </a:r>
            <a:r>
              <a:rPr lang="lt-LT" sz="1200" i="1" kern="1200" dirty="0" smtClean="0">
                <a:solidFill>
                  <a:schemeClr val="tx1"/>
                </a:solidFill>
                <a:effectLst/>
                <a:latin typeface="+mn-lt"/>
                <a:ea typeface="+mn-ea"/>
                <a:cs typeface="+mn-cs"/>
              </a:rPr>
              <a:t> </a:t>
            </a:r>
            <a:r>
              <a:rPr lang="lt-LT" sz="1200" i="1" kern="1200" dirty="0" err="1" smtClean="0">
                <a:solidFill>
                  <a:schemeClr val="tx1"/>
                </a:solidFill>
                <a:effectLst/>
                <a:latin typeface="+mn-lt"/>
                <a:ea typeface="+mn-ea"/>
                <a:cs typeface="+mn-cs"/>
              </a:rPr>
              <a:t>spp</a:t>
            </a:r>
            <a:r>
              <a:rPr lang="lt-LT" sz="1200" i="1" kern="1200" dirty="0" smtClean="0">
                <a:solidFill>
                  <a:schemeClr val="tx1"/>
                </a:solidFill>
                <a:effectLst/>
                <a:latin typeface="+mn-lt"/>
                <a:ea typeface="+mn-ea"/>
                <a:cs typeface="+mn-cs"/>
              </a:rPr>
              <a:t>.). </a:t>
            </a:r>
            <a:r>
              <a:rPr lang="lt-LT" sz="1200" kern="1200" cap="all" dirty="0" smtClean="0">
                <a:solidFill>
                  <a:schemeClr val="tx1"/>
                </a:solidFill>
                <a:effectLst/>
                <a:latin typeface="+mn-lt"/>
                <a:ea typeface="+mn-ea"/>
                <a:cs typeface="+mn-cs"/>
              </a:rPr>
              <a:t>P</a:t>
            </a:r>
            <a:r>
              <a:rPr lang="lt-LT" sz="1200" kern="1200" dirty="0" smtClean="0">
                <a:solidFill>
                  <a:schemeClr val="tx1"/>
                </a:solidFill>
                <a:effectLst/>
                <a:latin typeface="+mn-lt"/>
                <a:ea typeface="+mn-ea"/>
                <a:cs typeface="+mn-cs"/>
              </a:rPr>
              <a:t>aprastai nukenčia mažamečiai vaikai, neatsargiai pakramtę stangrių ir sultingų lapų.</a:t>
            </a:r>
          </a:p>
          <a:p>
            <a:r>
              <a:rPr lang="lt-LT" sz="1200" kern="1200" dirty="0" smtClean="0">
                <a:solidFill>
                  <a:schemeClr val="tx1"/>
                </a:solidFill>
                <a:effectLst/>
                <a:latin typeface="+mn-lt"/>
                <a:ea typeface="+mn-ea"/>
                <a:cs typeface="+mn-cs"/>
              </a:rPr>
              <a:t>Jacintų ir narcizų svogūnėliuose esantys adatos pavidalo oksalo rūgšties kristalai gali pažeisti netgi odą. Gleivines vietiškai sudirgina ją pažeidžiantys oksalo rūgšties </a:t>
            </a:r>
            <a:r>
              <a:rPr lang="lt-LT" sz="1200" kern="1200" dirty="0" err="1" smtClean="0">
                <a:solidFill>
                  <a:schemeClr val="tx1"/>
                </a:solidFill>
                <a:effectLst/>
                <a:latin typeface="+mn-lt"/>
                <a:ea typeface="+mn-ea"/>
                <a:cs typeface="+mn-cs"/>
              </a:rPr>
              <a:t>kristalai </a:t>
            </a:r>
            <a:r>
              <a:rPr lang="lt-LT" sz="1200" i="1" kern="1200" dirty="0" err="1" smtClean="0">
                <a:solidFill>
                  <a:schemeClr val="tx1"/>
                </a:solidFill>
                <a:effectLst/>
                <a:latin typeface="+mn-lt"/>
                <a:ea typeface="+mn-ea"/>
                <a:cs typeface="+mn-cs"/>
              </a:rPr>
              <a:t>(raphides),</a:t>
            </a:r>
            <a:r>
              <a:rPr lang="lt-LT" sz="1200" kern="1200" dirty="0" err="1" smtClean="0">
                <a:solidFill>
                  <a:schemeClr val="tx1"/>
                </a:solidFill>
                <a:effectLst/>
                <a:latin typeface="+mn-lt"/>
                <a:ea typeface="+mn-ea"/>
                <a:cs typeface="+mn-cs"/>
              </a:rPr>
              <a:t> kramtant</a:t>
            </a:r>
            <a:r>
              <a:rPr lang="lt-LT" sz="1200" kern="1200" dirty="0" smtClean="0">
                <a:solidFill>
                  <a:schemeClr val="tx1"/>
                </a:solidFill>
                <a:effectLst/>
                <a:latin typeface="+mn-lt"/>
                <a:ea typeface="+mn-ea"/>
                <a:cs typeface="+mn-cs"/>
              </a:rPr>
              <a:t> patenkantys į gleivinę. Manoma, skausmas sustiprėja dėl specifinių baltymų (</a:t>
            </a:r>
            <a:r>
              <a:rPr lang="lt-LT" sz="1200" kern="1200" dirty="0" err="1" smtClean="0">
                <a:solidFill>
                  <a:schemeClr val="tx1"/>
                </a:solidFill>
                <a:effectLst/>
                <a:latin typeface="+mn-lt"/>
                <a:ea typeface="+mn-ea"/>
                <a:cs typeface="+mn-cs"/>
              </a:rPr>
              <a:t>pvz</a:t>
            </a:r>
            <a:r>
              <a:rPr lang="lt-LT" sz="1200" kern="1200" dirty="0" smtClean="0">
                <a:solidFill>
                  <a:schemeClr val="tx1"/>
                </a:solidFill>
                <a:effectLst/>
                <a:latin typeface="+mn-lt"/>
                <a:ea typeface="+mn-ea"/>
                <a:cs typeface="+mn-cs"/>
              </a:rPr>
              <a:t>., proteazių), patenkančių kartu su kristalais.</a:t>
            </a:r>
          </a:p>
          <a:p>
            <a:r>
              <a:rPr lang="lt-LT" sz="1200" kern="1200" dirty="0" smtClean="0">
                <a:solidFill>
                  <a:schemeClr val="tx1"/>
                </a:solidFill>
                <a:effectLst/>
                <a:latin typeface="+mn-lt"/>
                <a:ea typeface="+mn-ea"/>
                <a:cs typeface="+mn-cs"/>
              </a:rPr>
              <a:t>Pakramčius lapą ar stiebą, pamažu atsiranda deginantis lūpų skausmas, patinsta visa burnos gleivinė ir liežuvis. Dėl patinimo ir skausmo gali trikti rijimas, sunku kalbėti ar net kvėpuoti.  Pasitaiko, kad, patrynus akis, sureaguoja ir akių junginė (konjunktyvitas, ragenos pažeidimas). </a:t>
            </a:r>
            <a:r>
              <a:rPr lang="lt-LT" sz="1200" kern="1200" cap="all" dirty="0" smtClean="0">
                <a:solidFill>
                  <a:schemeClr val="tx1"/>
                </a:solidFill>
                <a:effectLst/>
                <a:latin typeface="+mn-lt"/>
                <a:ea typeface="+mn-ea"/>
                <a:cs typeface="+mn-cs"/>
              </a:rPr>
              <a:t>S</a:t>
            </a:r>
            <a:r>
              <a:rPr lang="lt-LT" sz="1200" kern="1200" dirty="0" smtClean="0">
                <a:solidFill>
                  <a:schemeClr val="tx1"/>
                </a:solidFill>
                <a:effectLst/>
                <a:latin typeface="+mn-lt"/>
                <a:ea typeface="+mn-ea"/>
                <a:cs typeface="+mn-cs"/>
              </a:rPr>
              <a:t>pecialaus gydymo nereikia, priešnuodžio nėra. Burnos gleivinės skausmas atslūgsta palaikius burnoje šalto vandens ar pačiulpus ledo gabalėlį. Gydymo ligoninėje prireikia tik smarkiai sutinus, beveik išimtinai vaikams. Tinimai gali išsilaikyti daugiau 10 parų. Galima paskirti nuskausminančių ir priešalerginių vaistų.</a:t>
            </a:r>
          </a:p>
          <a:p>
            <a:endParaRPr lang="lt-LT" dirty="0" smtClean="0"/>
          </a:p>
          <a:p>
            <a:endParaRPr lang="lt-LT" dirty="0"/>
          </a:p>
        </p:txBody>
      </p:sp>
      <p:sp>
        <p:nvSpPr>
          <p:cNvPr id="4" name="Slide Number Placeholder 3"/>
          <p:cNvSpPr>
            <a:spLocks noGrp="1"/>
          </p:cNvSpPr>
          <p:nvPr>
            <p:ph type="sldNum" sz="quarter" idx="10"/>
          </p:nvPr>
        </p:nvSpPr>
        <p:spPr/>
        <p:txBody>
          <a:bodyPr/>
          <a:lstStyle/>
          <a:p>
            <a:fld id="{D7D8A2CB-8BAF-48D9-8FCF-285AEBB62C20}" type="slidenum">
              <a:rPr lang="lt-LT" smtClean="0"/>
              <a:t>24</a:t>
            </a:fld>
            <a:endParaRPr lang="lt-LT"/>
          </a:p>
        </p:txBody>
      </p:sp>
    </p:spTree>
    <p:extLst>
      <p:ext uri="{BB962C8B-B14F-4D97-AF65-F5344CB8AC3E}">
        <p14:creationId xmlns:p14="http://schemas.microsoft.com/office/powerpoint/2010/main" val="29890099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kern="1200" dirty="0" err="1" smtClean="0">
                <a:solidFill>
                  <a:schemeClr val="tx1"/>
                </a:solidFill>
                <a:effectLst/>
                <a:latin typeface="+mn-lt"/>
                <a:ea typeface="+mn-ea"/>
                <a:cs typeface="+mn-cs"/>
              </a:rPr>
              <a:t>Amariliniai</a:t>
            </a:r>
            <a:r>
              <a:rPr lang="lt-LT" sz="1200" i="1" kern="1200" dirty="0" err="1" smtClean="0">
                <a:solidFill>
                  <a:schemeClr val="tx1"/>
                </a:solidFill>
                <a:effectLst/>
                <a:latin typeface="+mn-lt"/>
                <a:ea typeface="+mn-ea"/>
                <a:cs typeface="+mn-cs"/>
              </a:rPr>
              <a:t> (Narcissus</a:t>
            </a:r>
            <a:r>
              <a:rPr lang="lt-LT" sz="1200" i="1" kern="1200" dirty="0" smtClean="0">
                <a:solidFill>
                  <a:schemeClr val="tx1"/>
                </a:solidFill>
                <a:effectLst/>
                <a:latin typeface="+mn-lt"/>
                <a:ea typeface="+mn-ea"/>
                <a:cs typeface="+mn-cs"/>
              </a:rPr>
              <a:t> </a:t>
            </a:r>
            <a:r>
              <a:rPr lang="lt-LT" sz="1200" i="1" kern="1200" dirty="0" err="1" smtClean="0">
                <a:solidFill>
                  <a:schemeClr val="tx1"/>
                </a:solidFill>
                <a:effectLst/>
                <a:latin typeface="+mn-lt"/>
                <a:ea typeface="+mn-ea"/>
                <a:cs typeface="+mn-cs"/>
              </a:rPr>
              <a:t>spp</a:t>
            </a:r>
            <a:r>
              <a:rPr lang="lt-LT" sz="1200" i="1" kern="1200" dirty="0" smtClean="0">
                <a:solidFill>
                  <a:schemeClr val="tx1"/>
                </a:solidFill>
                <a:effectLst/>
                <a:latin typeface="+mn-lt"/>
                <a:ea typeface="+mn-ea"/>
                <a:cs typeface="+mn-cs"/>
              </a:rPr>
              <a:t>., Amarylis </a:t>
            </a:r>
            <a:r>
              <a:rPr lang="lt-LT" sz="1200" i="1" kern="1200" dirty="0" err="1" smtClean="0">
                <a:solidFill>
                  <a:schemeClr val="tx1"/>
                </a:solidFill>
                <a:effectLst/>
                <a:latin typeface="+mn-lt"/>
                <a:ea typeface="+mn-ea"/>
                <a:cs typeface="+mn-cs"/>
              </a:rPr>
              <a:t>spp</a:t>
            </a:r>
            <a:r>
              <a:rPr lang="lt-LT" sz="1200" i="1" kern="1200" dirty="0" smtClean="0">
                <a:solidFill>
                  <a:schemeClr val="tx1"/>
                </a:solidFill>
                <a:effectLst/>
                <a:latin typeface="+mn-lt"/>
                <a:ea typeface="+mn-ea"/>
                <a:cs typeface="+mn-cs"/>
              </a:rPr>
              <a:t>., </a:t>
            </a:r>
            <a:r>
              <a:rPr lang="lt-LT" sz="1200" i="1" kern="1200" dirty="0" err="1" smtClean="0">
                <a:solidFill>
                  <a:schemeClr val="tx1"/>
                </a:solidFill>
                <a:effectLst/>
                <a:latin typeface="+mn-lt"/>
                <a:ea typeface="+mn-ea"/>
                <a:cs typeface="+mn-cs"/>
              </a:rPr>
              <a:t>Galanthus</a:t>
            </a:r>
            <a:r>
              <a:rPr lang="lt-LT" sz="1200" i="1" kern="1200" dirty="0" smtClean="0">
                <a:solidFill>
                  <a:schemeClr val="tx1"/>
                </a:solidFill>
                <a:effectLst/>
                <a:latin typeface="+mn-lt"/>
                <a:ea typeface="+mn-ea"/>
                <a:cs typeface="+mn-cs"/>
              </a:rPr>
              <a:t> </a:t>
            </a:r>
            <a:r>
              <a:rPr lang="lt-LT" sz="1200" i="1" kern="1200" dirty="0" err="1" smtClean="0">
                <a:solidFill>
                  <a:schemeClr val="tx1"/>
                </a:solidFill>
                <a:effectLst/>
                <a:latin typeface="+mn-lt"/>
                <a:ea typeface="+mn-ea"/>
                <a:cs typeface="+mn-cs"/>
              </a:rPr>
              <a:t>spp</a:t>
            </a:r>
            <a:r>
              <a:rPr lang="lt-LT" sz="1200" i="1" kern="1200" dirty="0" smtClean="0">
                <a:solidFill>
                  <a:schemeClr val="tx1"/>
                </a:solidFill>
                <a:effectLst/>
                <a:latin typeface="+mn-lt"/>
                <a:ea typeface="+mn-ea"/>
                <a:cs typeface="+mn-cs"/>
              </a:rPr>
              <a:t>.) </a:t>
            </a:r>
            <a:r>
              <a:rPr lang="lt-LT" sz="1200" kern="1200" dirty="0" smtClean="0">
                <a:solidFill>
                  <a:schemeClr val="tx1"/>
                </a:solidFill>
                <a:effectLst/>
                <a:latin typeface="+mn-lt"/>
                <a:ea typeface="+mn-ea"/>
                <a:cs typeface="+mn-cs"/>
              </a:rPr>
              <a:t>– vieni iš labiausiai paplitusių augalų, daugelis rūšių auginama Lietuvoje kaip darželio ar kambarinės gėlės. Juose </a:t>
            </a:r>
            <a:r>
              <a:rPr lang="lt-LT" sz="1200" kern="1200" dirty="0" err="1" smtClean="0">
                <a:solidFill>
                  <a:schemeClr val="tx1"/>
                </a:solidFill>
                <a:effectLst/>
                <a:latin typeface="+mn-lt"/>
                <a:ea typeface="+mn-ea"/>
                <a:cs typeface="+mn-cs"/>
              </a:rPr>
              <a:t>randama  apie</a:t>
            </a:r>
            <a:r>
              <a:rPr lang="lt-LT" sz="1200" kern="1200" dirty="0" smtClean="0">
                <a:solidFill>
                  <a:schemeClr val="tx1"/>
                </a:solidFill>
                <a:effectLst/>
                <a:latin typeface="+mn-lt"/>
                <a:ea typeface="+mn-ea"/>
                <a:cs typeface="+mn-cs"/>
              </a:rPr>
              <a:t> 150 chemine </a:t>
            </a:r>
            <a:r>
              <a:rPr lang="lt-LT" sz="1200" kern="1200" dirty="0" err="1" smtClean="0">
                <a:solidFill>
                  <a:schemeClr val="tx1"/>
                </a:solidFill>
                <a:effectLst/>
                <a:latin typeface="+mn-lt"/>
                <a:ea typeface="+mn-ea"/>
                <a:cs typeface="+mn-cs"/>
              </a:rPr>
              <a:t>sandara  giminingų</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alkaloidų</a:t>
            </a:r>
            <a:r>
              <a:rPr lang="lt-LT" sz="1200" kern="1200" dirty="0" smtClean="0">
                <a:solidFill>
                  <a:schemeClr val="tx1"/>
                </a:solidFill>
                <a:effectLst/>
                <a:latin typeface="+mn-lt"/>
                <a:ea typeface="+mn-ea"/>
                <a:cs typeface="+mn-cs"/>
              </a:rPr>
              <a:t>, iš kurių geriausiai žinomi narcizų </a:t>
            </a:r>
            <a:r>
              <a:rPr lang="lt-LT" sz="1200" kern="1200" dirty="0" err="1" smtClean="0">
                <a:solidFill>
                  <a:schemeClr val="tx1"/>
                </a:solidFill>
                <a:effectLst/>
                <a:latin typeface="+mn-lt"/>
                <a:ea typeface="+mn-ea"/>
                <a:cs typeface="+mn-cs"/>
              </a:rPr>
              <a:t>alkaloidas</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likorinas</a:t>
            </a:r>
            <a:r>
              <a:rPr lang="lt-LT" sz="1200" kern="1200" dirty="0" smtClean="0">
                <a:solidFill>
                  <a:schemeClr val="tx1"/>
                </a:solidFill>
                <a:effectLst/>
                <a:latin typeface="+mn-lt"/>
                <a:ea typeface="+mn-ea"/>
                <a:cs typeface="+mn-cs"/>
              </a:rPr>
              <a:t> bei snieguolių </a:t>
            </a:r>
            <a:r>
              <a:rPr lang="lt-LT" sz="1200" kern="1200" dirty="0" err="1" smtClean="0">
                <a:solidFill>
                  <a:schemeClr val="tx1"/>
                </a:solidFill>
                <a:effectLst/>
                <a:latin typeface="+mn-lt"/>
                <a:ea typeface="+mn-ea"/>
                <a:cs typeface="+mn-cs"/>
              </a:rPr>
              <a:t>alkaloidas</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galantaminas</a:t>
            </a:r>
            <a:r>
              <a:rPr lang="lt-LT" sz="1200" kern="1200" dirty="0" smtClean="0">
                <a:solidFill>
                  <a:schemeClr val="tx1"/>
                </a:solidFill>
                <a:effectLst/>
                <a:latin typeface="+mn-lt"/>
                <a:ea typeface="+mn-ea"/>
                <a:cs typeface="+mn-cs"/>
              </a:rPr>
              <a:t>. Paprastai apsinuodijama, kai gėlių svogūnėliai per klaidą panaudojami kaip svogūnas.</a:t>
            </a:r>
          </a:p>
          <a:p>
            <a:r>
              <a:rPr lang="lt-LT" sz="1200" kern="1200" dirty="0" err="1" smtClean="0">
                <a:solidFill>
                  <a:schemeClr val="tx1"/>
                </a:solidFill>
                <a:effectLst/>
                <a:latin typeface="+mn-lt"/>
                <a:ea typeface="+mn-ea"/>
                <a:cs typeface="+mn-cs"/>
              </a:rPr>
              <a:t>Snieguolė </a:t>
            </a:r>
            <a:r>
              <a:rPr lang="lt-LT" sz="1200" i="1" kern="1200" dirty="0" err="1" smtClean="0">
                <a:solidFill>
                  <a:schemeClr val="tx1"/>
                </a:solidFill>
                <a:effectLst/>
                <a:latin typeface="+mn-lt"/>
                <a:ea typeface="+mn-ea"/>
                <a:cs typeface="+mn-cs"/>
              </a:rPr>
              <a:t>(galanthus</a:t>
            </a:r>
            <a:r>
              <a:rPr lang="lt-LT" sz="1200" i="1" kern="1200" dirty="0" smtClean="0">
                <a:solidFill>
                  <a:schemeClr val="tx1"/>
                </a:solidFill>
                <a:effectLst/>
                <a:latin typeface="+mn-lt"/>
                <a:ea typeface="+mn-ea"/>
                <a:cs typeface="+mn-cs"/>
              </a:rPr>
              <a:t> </a:t>
            </a:r>
            <a:r>
              <a:rPr lang="lt-LT" sz="1200" i="1" kern="1200" dirty="0" err="1" smtClean="0">
                <a:solidFill>
                  <a:schemeClr val="tx1"/>
                </a:solidFill>
                <a:effectLst/>
                <a:latin typeface="+mn-lt"/>
                <a:ea typeface="+mn-ea"/>
                <a:cs typeface="+mn-cs"/>
              </a:rPr>
              <a:t>nivalis);</a:t>
            </a:r>
            <a:r>
              <a:rPr lang="lt-LT" sz="1200" kern="1200" dirty="0" err="1" smtClean="0">
                <a:solidFill>
                  <a:schemeClr val="tx1"/>
                </a:solidFill>
                <a:effectLst/>
                <a:latin typeface="+mn-lt"/>
                <a:ea typeface="+mn-ea"/>
                <a:cs typeface="+mn-cs"/>
              </a:rPr>
              <a:t> Sinonimai</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sniegainė</a:t>
            </a:r>
            <a:r>
              <a:rPr lang="lt-LT" sz="1200" kern="1200" dirty="0" smtClean="0">
                <a:solidFill>
                  <a:schemeClr val="tx1"/>
                </a:solidFill>
                <a:effectLst/>
                <a:latin typeface="+mn-lt"/>
                <a:ea typeface="+mn-ea"/>
                <a:cs typeface="+mn-cs"/>
              </a:rPr>
              <a:t>, sniegena, </a:t>
            </a:r>
            <a:r>
              <a:rPr lang="lt-LT" sz="1200" kern="1200" dirty="0" err="1" smtClean="0">
                <a:solidFill>
                  <a:schemeClr val="tx1"/>
                </a:solidFill>
                <a:effectLst/>
                <a:latin typeface="+mn-lt"/>
                <a:ea typeface="+mn-ea"/>
                <a:cs typeface="+mn-cs"/>
              </a:rPr>
              <a:t>snieginėlė</a:t>
            </a:r>
            <a:r>
              <a:rPr lang="lt-LT" sz="1200" kern="1200" dirty="0" smtClean="0">
                <a:solidFill>
                  <a:schemeClr val="tx1"/>
                </a:solidFill>
                <a:effectLst/>
                <a:latin typeface="+mn-lt"/>
                <a:ea typeface="+mn-ea"/>
                <a:cs typeface="+mn-cs"/>
              </a:rPr>
              <a:t>, balandinė, </a:t>
            </a:r>
            <a:r>
              <a:rPr lang="lt-LT" sz="1200" kern="1200" dirty="0" err="1" smtClean="0">
                <a:solidFill>
                  <a:schemeClr val="tx1"/>
                </a:solidFill>
                <a:effectLst/>
                <a:latin typeface="+mn-lt"/>
                <a:ea typeface="+mn-ea"/>
                <a:cs typeface="+mn-cs"/>
              </a:rPr>
              <a:t>baltžiedė</a:t>
            </a:r>
            <a:endParaRPr lang="lt-LT" sz="1200" kern="1200" dirty="0" smtClean="0">
              <a:solidFill>
                <a:schemeClr val="tx1"/>
              </a:solidFill>
              <a:effectLst/>
              <a:latin typeface="+mn-lt"/>
              <a:ea typeface="+mn-ea"/>
              <a:cs typeface="+mn-cs"/>
            </a:endParaRPr>
          </a:p>
          <a:p>
            <a:r>
              <a:rPr lang="lt-LT" sz="1200" kern="1200" dirty="0" smtClean="0">
                <a:solidFill>
                  <a:schemeClr val="tx1"/>
                </a:solidFill>
                <a:effectLst/>
                <a:latin typeface="+mn-lt"/>
                <a:ea typeface="+mn-ea"/>
                <a:cs typeface="+mn-cs"/>
              </a:rPr>
              <a:t>Suvalgius nuodingą augalą po 30 minučių prasideda seilėtekis, pasikartojantis </a:t>
            </a:r>
            <a:r>
              <a:rPr lang="lt-LT" sz="1200" kern="1200" dirty="0" err="1" smtClean="0">
                <a:solidFill>
                  <a:schemeClr val="tx1"/>
                </a:solidFill>
                <a:effectLst/>
                <a:latin typeface="+mn-lt"/>
                <a:ea typeface="+mn-ea"/>
                <a:cs typeface="+mn-cs"/>
              </a:rPr>
              <a:t>priepuolinis</a:t>
            </a:r>
            <a:r>
              <a:rPr lang="lt-LT" sz="1200" kern="1200" dirty="0" smtClean="0">
                <a:solidFill>
                  <a:schemeClr val="tx1"/>
                </a:solidFill>
                <a:effectLst/>
                <a:latin typeface="+mn-lt"/>
                <a:ea typeface="+mn-ea"/>
                <a:cs typeface="+mn-cs"/>
              </a:rPr>
              <a:t> vėmimas (paprastai savaime praeinantis per  3-4 valandas), kartais ir viduriavimas. Senesnėje literatūroje minimos vaikų mirtys, tačiau pastarųjų metų epidemiologiniai duomenys temini virškinimo trakto sutrikimus.</a:t>
            </a:r>
          </a:p>
          <a:p>
            <a:r>
              <a:rPr lang="lt-LT" sz="1200" kern="1200" dirty="0" smtClean="0">
                <a:solidFill>
                  <a:schemeClr val="tx1"/>
                </a:solidFill>
                <a:effectLst/>
                <a:latin typeface="+mn-lt"/>
                <a:ea typeface="+mn-ea"/>
                <a:cs typeface="+mn-cs"/>
              </a:rPr>
              <a:t>Apsinuodijimas dažniausiai praeina savaime. Sunkesniais atvejais skiriamas simptominis gydymas.</a:t>
            </a:r>
          </a:p>
          <a:p>
            <a:endParaRPr lang="lt-LT" dirty="0" smtClean="0"/>
          </a:p>
          <a:p>
            <a:endParaRPr lang="lt-LT" dirty="0"/>
          </a:p>
        </p:txBody>
      </p:sp>
      <p:sp>
        <p:nvSpPr>
          <p:cNvPr id="4" name="Slide Number Placeholder 3"/>
          <p:cNvSpPr>
            <a:spLocks noGrp="1"/>
          </p:cNvSpPr>
          <p:nvPr>
            <p:ph type="sldNum" sz="quarter" idx="10"/>
          </p:nvPr>
        </p:nvSpPr>
        <p:spPr/>
        <p:txBody>
          <a:bodyPr/>
          <a:lstStyle/>
          <a:p>
            <a:fld id="{D7D8A2CB-8BAF-48D9-8FCF-285AEBB62C20}" type="slidenum">
              <a:rPr lang="lt-LT" smtClean="0"/>
              <a:t>25</a:t>
            </a:fld>
            <a:endParaRPr lang="lt-LT"/>
          </a:p>
        </p:txBody>
      </p:sp>
    </p:spTree>
    <p:extLst>
      <p:ext uri="{BB962C8B-B14F-4D97-AF65-F5344CB8AC3E}">
        <p14:creationId xmlns:p14="http://schemas.microsoft.com/office/powerpoint/2010/main" val="385754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kern="1200" dirty="0" err="1" smtClean="0">
                <a:solidFill>
                  <a:schemeClr val="tx1"/>
                </a:solidFill>
                <a:effectLst/>
                <a:latin typeface="+mn-lt"/>
                <a:ea typeface="+mn-ea"/>
                <a:cs typeface="+mn-cs"/>
              </a:rPr>
              <a:t>Vėdryninių</a:t>
            </a:r>
            <a:r>
              <a:rPr lang="lt-LT" sz="1200" i="1" kern="1200" dirty="0" err="1" smtClean="0">
                <a:solidFill>
                  <a:schemeClr val="tx1"/>
                </a:solidFill>
                <a:effectLst/>
                <a:latin typeface="+mn-lt"/>
                <a:ea typeface="+mn-ea"/>
                <a:cs typeface="+mn-cs"/>
              </a:rPr>
              <a:t> (Ranunculaceae) </a:t>
            </a:r>
            <a:r>
              <a:rPr lang="lt-LT" sz="1200" kern="1200" dirty="0" err="1" smtClean="0">
                <a:solidFill>
                  <a:schemeClr val="tx1"/>
                </a:solidFill>
                <a:effectLst/>
                <a:latin typeface="+mn-lt"/>
                <a:ea typeface="+mn-ea"/>
                <a:cs typeface="+mn-cs"/>
              </a:rPr>
              <a:t>šeimos</a:t>
            </a:r>
            <a:r>
              <a:rPr lang="lt-LT" sz="1200" kern="1200" dirty="0" smtClean="0">
                <a:solidFill>
                  <a:schemeClr val="tx1"/>
                </a:solidFill>
                <a:effectLst/>
                <a:latin typeface="+mn-lt"/>
                <a:ea typeface="+mn-ea"/>
                <a:cs typeface="+mn-cs"/>
              </a:rPr>
              <a:t> augaluose yra nuodas </a:t>
            </a:r>
            <a:r>
              <a:rPr lang="lt-LT" sz="1200" kern="1200" dirty="0" err="1" smtClean="0">
                <a:solidFill>
                  <a:schemeClr val="tx1"/>
                </a:solidFill>
                <a:effectLst/>
                <a:latin typeface="+mn-lt"/>
                <a:ea typeface="+mn-ea"/>
                <a:cs typeface="+mn-cs"/>
              </a:rPr>
              <a:t>protoanemoninas</a:t>
            </a:r>
            <a:r>
              <a:rPr lang="lt-LT" sz="1200" kern="1200" dirty="0" smtClean="0">
                <a:solidFill>
                  <a:schemeClr val="tx1"/>
                </a:solidFill>
                <a:effectLst/>
                <a:latin typeface="+mn-lt"/>
                <a:ea typeface="+mn-ea"/>
                <a:cs typeface="+mn-cs"/>
              </a:rPr>
              <a:t>.</a:t>
            </a:r>
            <a:r>
              <a:rPr lang="lt-LT" sz="1200" i="1" kern="1200" dirty="0" smtClean="0">
                <a:solidFill>
                  <a:schemeClr val="tx1"/>
                </a:solidFill>
                <a:effectLst/>
                <a:latin typeface="+mn-lt"/>
                <a:ea typeface="+mn-ea"/>
                <a:cs typeface="+mn-cs"/>
              </a:rPr>
              <a:t> </a:t>
            </a:r>
            <a:r>
              <a:rPr lang="lt-LT" sz="1200" kern="1200" dirty="0" smtClean="0">
                <a:solidFill>
                  <a:schemeClr val="tx1"/>
                </a:solidFill>
                <a:effectLst/>
                <a:latin typeface="+mn-lt"/>
                <a:ea typeface="+mn-ea"/>
                <a:cs typeface="+mn-cs"/>
              </a:rPr>
              <a:t>Iš jų Lietuvoje paplitusios anksti pavasarį žydinčios </a:t>
            </a:r>
            <a:r>
              <a:rPr lang="lt-LT" sz="1200" kern="1200" dirty="0" err="1" smtClean="0">
                <a:solidFill>
                  <a:schemeClr val="tx1"/>
                </a:solidFill>
                <a:effectLst/>
                <a:latin typeface="+mn-lt"/>
                <a:ea typeface="+mn-ea"/>
                <a:cs typeface="+mn-cs"/>
              </a:rPr>
              <a:t>plukės</a:t>
            </a:r>
            <a:r>
              <a:rPr lang="lt-LT" sz="1200" i="1" kern="1200" dirty="0" err="1" smtClean="0">
                <a:solidFill>
                  <a:schemeClr val="tx1"/>
                </a:solidFill>
                <a:effectLst/>
                <a:latin typeface="+mn-lt"/>
                <a:ea typeface="+mn-ea"/>
                <a:cs typeface="+mn-cs"/>
              </a:rPr>
              <a:t> (Anemonae</a:t>
            </a:r>
            <a:r>
              <a:rPr lang="lt-LT" sz="1200" i="1" kern="1200" dirty="0" smtClean="0">
                <a:solidFill>
                  <a:schemeClr val="tx1"/>
                </a:solidFill>
                <a:effectLst/>
                <a:latin typeface="+mn-lt"/>
                <a:ea typeface="+mn-ea"/>
                <a:cs typeface="+mn-cs"/>
              </a:rPr>
              <a:t> </a:t>
            </a:r>
            <a:r>
              <a:rPr lang="lt-LT" sz="1200" i="1" kern="1200" dirty="0" err="1" smtClean="0">
                <a:solidFill>
                  <a:schemeClr val="tx1"/>
                </a:solidFill>
                <a:effectLst/>
                <a:latin typeface="+mn-lt"/>
                <a:ea typeface="+mn-ea"/>
                <a:cs typeface="+mn-cs"/>
              </a:rPr>
              <a:t>spp.), </a:t>
            </a:r>
            <a:r>
              <a:rPr lang="lt-LT" sz="1200" kern="1200" dirty="0" err="1" smtClean="0">
                <a:solidFill>
                  <a:schemeClr val="tx1"/>
                </a:solidFill>
                <a:effectLst/>
                <a:latin typeface="+mn-lt"/>
                <a:ea typeface="+mn-ea"/>
                <a:cs typeface="+mn-cs"/>
              </a:rPr>
              <a:t>šilagėlės</a:t>
            </a:r>
            <a:r>
              <a:rPr lang="lt-LT" sz="1200" i="1" kern="1200" dirty="0" err="1" smtClean="0">
                <a:solidFill>
                  <a:schemeClr val="tx1"/>
                </a:solidFill>
                <a:effectLst/>
                <a:latin typeface="+mn-lt"/>
                <a:ea typeface="+mn-ea"/>
                <a:cs typeface="+mn-cs"/>
              </a:rPr>
              <a:t> (Pulsatila</a:t>
            </a:r>
            <a:r>
              <a:rPr lang="lt-LT" sz="1200" i="1" kern="1200" dirty="0" smtClean="0">
                <a:solidFill>
                  <a:schemeClr val="tx1"/>
                </a:solidFill>
                <a:effectLst/>
                <a:latin typeface="+mn-lt"/>
                <a:ea typeface="+mn-ea"/>
                <a:cs typeface="+mn-cs"/>
              </a:rPr>
              <a:t> </a:t>
            </a:r>
            <a:r>
              <a:rPr lang="lt-LT" sz="1200" i="1" kern="1200" dirty="0" err="1" smtClean="0">
                <a:solidFill>
                  <a:schemeClr val="tx1"/>
                </a:solidFill>
                <a:effectLst/>
                <a:latin typeface="+mn-lt"/>
                <a:ea typeface="+mn-ea"/>
                <a:cs typeface="+mn-cs"/>
              </a:rPr>
              <a:t>spp.), </a:t>
            </a:r>
            <a:r>
              <a:rPr lang="lt-LT" sz="1200" kern="1200" dirty="0" err="1" smtClean="0">
                <a:solidFill>
                  <a:schemeClr val="tx1"/>
                </a:solidFill>
                <a:effectLst/>
                <a:latin typeface="+mn-lt"/>
                <a:ea typeface="+mn-ea"/>
                <a:cs typeface="+mn-cs"/>
              </a:rPr>
              <a:t>žibuoklės</a:t>
            </a:r>
            <a:r>
              <a:rPr lang="lt-LT" sz="1200" i="1" kern="1200" dirty="0" err="1" smtClean="0">
                <a:solidFill>
                  <a:schemeClr val="tx1"/>
                </a:solidFill>
                <a:effectLst/>
                <a:latin typeface="+mn-lt"/>
                <a:ea typeface="+mn-ea"/>
                <a:cs typeface="+mn-cs"/>
              </a:rPr>
              <a:t> (Hepatica</a:t>
            </a:r>
            <a:r>
              <a:rPr lang="lt-LT" sz="1200" i="1" kern="1200" dirty="0" smtClean="0">
                <a:solidFill>
                  <a:schemeClr val="tx1"/>
                </a:solidFill>
                <a:effectLst/>
                <a:latin typeface="+mn-lt"/>
                <a:ea typeface="+mn-ea"/>
                <a:cs typeface="+mn-cs"/>
              </a:rPr>
              <a:t> </a:t>
            </a:r>
            <a:r>
              <a:rPr lang="lt-LT" sz="1200" i="1" kern="1200" dirty="0" err="1" smtClean="0">
                <a:solidFill>
                  <a:schemeClr val="tx1"/>
                </a:solidFill>
                <a:effectLst/>
                <a:latin typeface="+mn-lt"/>
                <a:ea typeface="+mn-ea"/>
                <a:cs typeface="+mn-cs"/>
              </a:rPr>
              <a:t>spp.), </a:t>
            </a:r>
            <a:r>
              <a:rPr lang="lt-LT" sz="1200" kern="1200" dirty="0" err="1" smtClean="0">
                <a:solidFill>
                  <a:schemeClr val="tx1"/>
                </a:solidFill>
                <a:effectLst/>
                <a:latin typeface="+mn-lt"/>
                <a:ea typeface="+mn-ea"/>
                <a:cs typeface="+mn-cs"/>
              </a:rPr>
              <a:t>purienos</a:t>
            </a:r>
            <a:r>
              <a:rPr lang="lt-LT" sz="1200" i="1" kern="1200" dirty="0" err="1" smtClean="0">
                <a:solidFill>
                  <a:schemeClr val="tx1"/>
                </a:solidFill>
                <a:effectLst/>
                <a:latin typeface="+mn-lt"/>
                <a:ea typeface="+mn-ea"/>
                <a:cs typeface="+mn-cs"/>
              </a:rPr>
              <a:t> (Caltha</a:t>
            </a:r>
            <a:r>
              <a:rPr lang="lt-LT" sz="1200" i="1" kern="1200" dirty="0" smtClean="0">
                <a:solidFill>
                  <a:schemeClr val="tx1"/>
                </a:solidFill>
                <a:effectLst/>
                <a:latin typeface="+mn-lt"/>
                <a:ea typeface="+mn-ea"/>
                <a:cs typeface="+mn-cs"/>
              </a:rPr>
              <a:t> </a:t>
            </a:r>
            <a:r>
              <a:rPr lang="lt-LT" sz="1200" i="1" kern="1200" dirty="0" err="1" smtClean="0">
                <a:solidFill>
                  <a:schemeClr val="tx1"/>
                </a:solidFill>
                <a:effectLst/>
                <a:latin typeface="+mn-lt"/>
                <a:ea typeface="+mn-ea"/>
                <a:cs typeface="+mn-cs"/>
              </a:rPr>
              <a:t>palustris) </a:t>
            </a:r>
            <a:r>
              <a:rPr lang="lt-LT" sz="1200" kern="1200" dirty="0" err="1" smtClean="0">
                <a:solidFill>
                  <a:schemeClr val="tx1"/>
                </a:solidFill>
                <a:effectLst/>
                <a:latin typeface="+mn-lt"/>
                <a:ea typeface="+mn-ea"/>
                <a:cs typeface="+mn-cs"/>
              </a:rPr>
              <a:t>ir</a:t>
            </a:r>
            <a:r>
              <a:rPr lang="lt-LT" sz="1200" kern="1200" dirty="0" smtClean="0">
                <a:solidFill>
                  <a:schemeClr val="tx1"/>
                </a:solidFill>
                <a:effectLst/>
                <a:latin typeface="+mn-lt"/>
                <a:ea typeface="+mn-ea"/>
                <a:cs typeface="+mn-cs"/>
              </a:rPr>
              <a:t> vėliau pražįstantys vėdrynai (aitrusis </a:t>
            </a:r>
            <a:r>
              <a:rPr lang="lt-LT" sz="1200" kern="1200" dirty="0" err="1" smtClean="0">
                <a:solidFill>
                  <a:schemeClr val="tx1"/>
                </a:solidFill>
                <a:effectLst/>
                <a:latin typeface="+mn-lt"/>
                <a:ea typeface="+mn-ea"/>
                <a:cs typeface="+mn-cs"/>
              </a:rPr>
              <a:t>vėdrynas</a:t>
            </a:r>
            <a:r>
              <a:rPr lang="lt-LT" sz="1200" i="1" kern="1200" dirty="0" err="1" smtClean="0">
                <a:solidFill>
                  <a:schemeClr val="tx1"/>
                </a:solidFill>
                <a:effectLst/>
                <a:latin typeface="+mn-lt"/>
                <a:ea typeface="+mn-ea"/>
                <a:cs typeface="+mn-cs"/>
              </a:rPr>
              <a:t> (R</a:t>
            </a:r>
            <a:r>
              <a:rPr lang="lt-LT" sz="1200" i="1" kern="1200" dirty="0" smtClean="0">
                <a:solidFill>
                  <a:schemeClr val="tx1"/>
                </a:solidFill>
                <a:effectLst/>
                <a:latin typeface="+mn-lt"/>
                <a:ea typeface="+mn-ea"/>
                <a:cs typeface="+mn-cs"/>
              </a:rPr>
              <a:t>. </a:t>
            </a:r>
            <a:r>
              <a:rPr lang="lt-LT" sz="1200" i="1" kern="1200" dirty="0" err="1" smtClean="0">
                <a:solidFill>
                  <a:schemeClr val="tx1"/>
                </a:solidFill>
                <a:effectLst/>
                <a:latin typeface="+mn-lt"/>
                <a:ea typeface="+mn-ea"/>
                <a:cs typeface="+mn-cs"/>
              </a:rPr>
              <a:t>acris), </a:t>
            </a:r>
            <a:r>
              <a:rPr lang="lt-LT" sz="1200" kern="1200" dirty="0" err="1" smtClean="0">
                <a:solidFill>
                  <a:schemeClr val="tx1"/>
                </a:solidFill>
                <a:effectLst/>
                <a:latin typeface="+mn-lt"/>
                <a:ea typeface="+mn-ea"/>
                <a:cs typeface="+mn-cs"/>
              </a:rPr>
              <a:t>dedervinis</a:t>
            </a:r>
            <a:r>
              <a:rPr lang="lt-LT" sz="1200" i="1" kern="1200" dirty="0" err="1" smtClean="0">
                <a:solidFill>
                  <a:schemeClr val="tx1"/>
                </a:solidFill>
                <a:effectLst/>
                <a:latin typeface="+mn-lt"/>
                <a:ea typeface="+mn-ea"/>
                <a:cs typeface="+mn-cs"/>
              </a:rPr>
              <a:t> (R..flamula), </a:t>
            </a:r>
            <a:r>
              <a:rPr lang="lt-LT" sz="1200" kern="1200" dirty="0" err="1" smtClean="0">
                <a:solidFill>
                  <a:schemeClr val="tx1"/>
                </a:solidFill>
                <a:effectLst/>
                <a:latin typeface="+mn-lt"/>
                <a:ea typeface="+mn-ea"/>
                <a:cs typeface="+mn-cs"/>
              </a:rPr>
              <a:t>gumbuotasis </a:t>
            </a:r>
            <a:r>
              <a:rPr lang="lt-LT" sz="1200" i="1" kern="1200" dirty="0" err="1" smtClean="0">
                <a:solidFill>
                  <a:schemeClr val="tx1"/>
                </a:solidFill>
                <a:effectLst/>
                <a:latin typeface="+mn-lt"/>
                <a:ea typeface="+mn-ea"/>
                <a:cs typeface="+mn-cs"/>
              </a:rPr>
              <a:t>(R</a:t>
            </a:r>
            <a:r>
              <a:rPr lang="lt-LT" sz="1200" i="1" kern="1200" dirty="0" smtClean="0">
                <a:solidFill>
                  <a:schemeClr val="tx1"/>
                </a:solidFill>
                <a:effectLst/>
                <a:latin typeface="+mn-lt"/>
                <a:ea typeface="+mn-ea"/>
                <a:cs typeface="+mn-cs"/>
              </a:rPr>
              <a:t>. </a:t>
            </a:r>
            <a:r>
              <a:rPr lang="lt-LT" sz="1200" i="1" kern="1200" dirty="0" err="1" smtClean="0">
                <a:solidFill>
                  <a:schemeClr val="tx1"/>
                </a:solidFill>
                <a:effectLst/>
                <a:latin typeface="+mn-lt"/>
                <a:ea typeface="+mn-ea"/>
                <a:cs typeface="+mn-cs"/>
              </a:rPr>
              <a:t>bulbosus</a:t>
            </a:r>
            <a:r>
              <a:rPr lang="lt-LT" sz="1200" kern="1200" dirty="0" smtClean="0">
                <a:solidFill>
                  <a:schemeClr val="tx1"/>
                </a:solidFill>
                <a:effectLst/>
                <a:latin typeface="+mn-lt"/>
                <a:ea typeface="+mn-ea"/>
                <a:cs typeface="+mn-cs"/>
              </a:rPr>
              <a:t>) ir </a:t>
            </a:r>
            <a:r>
              <a:rPr lang="lt-LT" sz="1200" kern="1200" dirty="0" err="1" smtClean="0">
                <a:solidFill>
                  <a:schemeClr val="tx1"/>
                </a:solidFill>
                <a:effectLst/>
                <a:latin typeface="+mn-lt"/>
                <a:ea typeface="+mn-ea"/>
                <a:cs typeface="+mn-cs"/>
              </a:rPr>
              <a:t>nuodingasis</a:t>
            </a:r>
            <a:r>
              <a:rPr lang="lt-LT" sz="1200" i="1" kern="1200" dirty="0" err="1" smtClean="0">
                <a:solidFill>
                  <a:schemeClr val="tx1"/>
                </a:solidFill>
                <a:effectLst/>
                <a:latin typeface="+mn-lt"/>
                <a:ea typeface="+mn-ea"/>
                <a:cs typeface="+mn-cs"/>
              </a:rPr>
              <a:t> (R..scleratus</a:t>
            </a:r>
            <a:r>
              <a:rPr lang="lt-LT" sz="1200" i="1" kern="1200" dirty="0" smtClean="0">
                <a:solidFill>
                  <a:schemeClr val="tx1"/>
                </a:solidFill>
                <a:effectLst/>
                <a:latin typeface="+mn-lt"/>
                <a:ea typeface="+mn-ea"/>
                <a:cs typeface="+mn-cs"/>
              </a:rPr>
              <a:t>). </a:t>
            </a:r>
            <a:r>
              <a:rPr lang="lt-LT" sz="1200" kern="1200" dirty="0" smtClean="0">
                <a:solidFill>
                  <a:schemeClr val="tx1"/>
                </a:solidFill>
                <a:effectLst/>
                <a:latin typeface="+mn-lt"/>
                <a:ea typeface="+mn-ea"/>
                <a:cs typeface="+mn-cs"/>
              </a:rPr>
              <a:t>Puriena pasižymi panašiom nuodingosiom savybėm.</a:t>
            </a:r>
          </a:p>
          <a:p>
            <a:r>
              <a:rPr lang="lt-LT" sz="1200" kern="1200" dirty="0" smtClean="0">
                <a:solidFill>
                  <a:schemeClr val="tx1"/>
                </a:solidFill>
                <a:effectLst/>
                <a:latin typeface="+mn-lt"/>
                <a:ea typeface="+mn-ea"/>
                <a:cs typeface="+mn-cs"/>
              </a:rPr>
              <a:t> </a:t>
            </a:r>
          </a:p>
          <a:p>
            <a:r>
              <a:rPr lang="lt-LT" sz="1200" kern="1200" dirty="0" smtClean="0">
                <a:solidFill>
                  <a:schemeClr val="tx1"/>
                </a:solidFill>
                <a:effectLst/>
                <a:latin typeface="+mn-lt"/>
                <a:ea typeface="+mn-ea"/>
                <a:cs typeface="+mn-cs"/>
              </a:rPr>
              <a:t>Aitrusis </a:t>
            </a:r>
            <a:r>
              <a:rPr lang="lt-LT" sz="1200" kern="1200" dirty="0" err="1" smtClean="0">
                <a:solidFill>
                  <a:schemeClr val="tx1"/>
                </a:solidFill>
                <a:effectLst/>
                <a:latin typeface="+mn-lt"/>
                <a:ea typeface="+mn-ea"/>
                <a:cs typeface="+mn-cs"/>
              </a:rPr>
              <a:t>vėdrynas </a:t>
            </a:r>
            <a:r>
              <a:rPr lang="lt-LT" sz="1200" i="1" kern="1200" dirty="0" err="1" smtClean="0">
                <a:solidFill>
                  <a:schemeClr val="tx1"/>
                </a:solidFill>
                <a:effectLst/>
                <a:latin typeface="+mn-lt"/>
                <a:ea typeface="+mn-ea"/>
                <a:cs typeface="+mn-cs"/>
              </a:rPr>
              <a:t>(R</a:t>
            </a:r>
            <a:r>
              <a:rPr lang="lt-LT" sz="1200" i="1" kern="1200" dirty="0" smtClean="0">
                <a:solidFill>
                  <a:schemeClr val="tx1"/>
                </a:solidFill>
                <a:effectLst/>
                <a:latin typeface="+mn-lt"/>
                <a:ea typeface="+mn-ea"/>
                <a:cs typeface="+mn-cs"/>
              </a:rPr>
              <a:t>. </a:t>
            </a:r>
            <a:r>
              <a:rPr lang="lt-LT" sz="1200" i="1" kern="1200" dirty="0" err="1" smtClean="0">
                <a:solidFill>
                  <a:schemeClr val="tx1"/>
                </a:solidFill>
                <a:effectLst/>
                <a:latin typeface="+mn-lt"/>
                <a:ea typeface="+mn-ea"/>
                <a:cs typeface="+mn-cs"/>
              </a:rPr>
              <a:t>acris);</a:t>
            </a:r>
            <a:r>
              <a:rPr lang="lt-LT" sz="1200" kern="1200" dirty="0" err="1" smtClean="0">
                <a:solidFill>
                  <a:schemeClr val="tx1"/>
                </a:solidFill>
                <a:effectLst/>
                <a:latin typeface="+mn-lt"/>
                <a:ea typeface="+mn-ea"/>
                <a:cs typeface="+mn-cs"/>
              </a:rPr>
              <a:t> Vėdryno</a:t>
            </a:r>
            <a:r>
              <a:rPr lang="lt-LT" sz="1200" kern="1200" dirty="0" smtClean="0">
                <a:solidFill>
                  <a:schemeClr val="tx1"/>
                </a:solidFill>
                <a:effectLst/>
                <a:latin typeface="+mn-lt"/>
                <a:ea typeface="+mn-ea"/>
                <a:cs typeface="+mn-cs"/>
              </a:rPr>
              <a:t> sinonimai: </a:t>
            </a:r>
            <a:r>
              <a:rPr lang="lt-LT" sz="1200" kern="1200" dirty="0" err="1" smtClean="0">
                <a:solidFill>
                  <a:schemeClr val="tx1"/>
                </a:solidFill>
                <a:effectLst/>
                <a:latin typeface="+mn-lt"/>
                <a:ea typeface="+mn-ea"/>
                <a:cs typeface="+mn-cs"/>
              </a:rPr>
              <a:t>kartuoklis</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kartažolė</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geltonukė</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gaidžiakojis</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gaidpirštis</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susnažolė</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ugniagėlė</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vištakojė</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vištaklis</a:t>
            </a:r>
            <a:endParaRPr lang="lt-LT" sz="1200" kern="1200" dirty="0" smtClean="0">
              <a:solidFill>
                <a:schemeClr val="tx1"/>
              </a:solidFill>
              <a:effectLst/>
              <a:latin typeface="+mn-lt"/>
              <a:ea typeface="+mn-ea"/>
              <a:cs typeface="+mn-cs"/>
            </a:endParaRPr>
          </a:p>
          <a:p>
            <a:r>
              <a:rPr lang="lt-LT" sz="1200" kern="1200" dirty="0" smtClean="0">
                <a:solidFill>
                  <a:schemeClr val="tx1"/>
                </a:solidFill>
                <a:effectLst/>
                <a:latin typeface="+mn-lt"/>
                <a:ea typeface="+mn-ea"/>
                <a:cs typeface="+mn-cs"/>
              </a:rPr>
              <a:t> </a:t>
            </a:r>
          </a:p>
          <a:p>
            <a:r>
              <a:rPr lang="lt-LT" sz="1200" kern="1200" dirty="0" smtClean="0">
                <a:solidFill>
                  <a:schemeClr val="tx1"/>
                </a:solidFill>
                <a:effectLst/>
                <a:latin typeface="+mn-lt"/>
                <a:ea typeface="+mn-ea"/>
                <a:cs typeface="+mn-cs"/>
              </a:rPr>
              <a:t>Pažeidus augalą, skiriasi gelsvas, stiprus, odą ir gleivines dirginantis skystis, (džiovintuose augaluose jo nerandama). Odą </a:t>
            </a:r>
            <a:r>
              <a:rPr lang="lt-LT" sz="1200" kern="1200" dirty="0" err="1" smtClean="0">
                <a:solidFill>
                  <a:schemeClr val="tx1"/>
                </a:solidFill>
                <a:effectLst/>
                <a:latin typeface="+mn-lt"/>
                <a:ea typeface="+mn-ea"/>
                <a:cs typeface="+mn-cs"/>
              </a:rPr>
              <a:t>protoanemoninas</a:t>
            </a:r>
            <a:r>
              <a:rPr lang="lt-LT" sz="1200" kern="1200" dirty="0" smtClean="0">
                <a:solidFill>
                  <a:schemeClr val="tx1"/>
                </a:solidFill>
                <a:effectLst/>
                <a:latin typeface="+mn-lt"/>
                <a:ea typeface="+mn-ea"/>
                <a:cs typeface="+mn-cs"/>
              </a:rPr>
              <a:t> veikia dirginančiai: ji parausta, patinsta, niežti, gali susidaryti pūslės, o sunkesniais atvejais – atsiveria žaizdos. Patekęs į virškinimo traktą sukelia sunkų žarnyno uždegimą. Pacientas vemia, viduriuoja su krauju.</a:t>
            </a:r>
          </a:p>
          <a:p>
            <a:r>
              <a:rPr lang="lt-LT" sz="1200" kern="1200" dirty="0" smtClean="0">
                <a:solidFill>
                  <a:schemeClr val="tx1"/>
                </a:solidFill>
                <a:effectLst/>
                <a:latin typeface="+mn-lt"/>
                <a:ea typeface="+mn-ea"/>
                <a:cs typeface="+mn-cs"/>
              </a:rPr>
              <a:t>Prisivalgius augalo gali atsirasti sujaudinimas, paralyžius iki kvėpavimo sustojimo, pažeidžiami inkstai. Aprašyta mirtinų apsinuodijimų (apie 30 </a:t>
            </a:r>
            <a:r>
              <a:rPr lang="lt-LT" sz="1200" i="1" kern="1200" dirty="0" smtClean="0">
                <a:solidFill>
                  <a:schemeClr val="tx1"/>
                </a:solidFill>
                <a:effectLst/>
                <a:latin typeface="+mn-lt"/>
                <a:ea typeface="+mn-ea"/>
                <a:cs typeface="+mn-cs"/>
              </a:rPr>
              <a:t>plukės (</a:t>
            </a:r>
            <a:r>
              <a:rPr lang="lt-LT" sz="1200" i="1" kern="1200" dirty="0" err="1" smtClean="0">
                <a:solidFill>
                  <a:schemeClr val="tx1"/>
                </a:solidFill>
                <a:effectLst/>
                <a:latin typeface="+mn-lt"/>
                <a:ea typeface="+mn-ea"/>
                <a:cs typeface="+mn-cs"/>
              </a:rPr>
              <a:t>A.nemorosa</a:t>
            </a:r>
            <a:r>
              <a:rPr lang="lt-LT" sz="1200" kern="1200" dirty="0" smtClean="0">
                <a:solidFill>
                  <a:schemeClr val="tx1"/>
                </a:solidFill>
                <a:effectLst/>
                <a:latin typeface="+mn-lt"/>
                <a:ea typeface="+mn-ea"/>
                <a:cs typeface="+mn-cs"/>
              </a:rPr>
              <a:t>) antžeminių ūglių).</a:t>
            </a:r>
          </a:p>
          <a:p>
            <a:r>
              <a:rPr lang="lt-LT" sz="1200" kern="1200" dirty="0" smtClean="0">
                <a:solidFill>
                  <a:schemeClr val="tx1"/>
                </a:solidFill>
                <a:effectLst/>
                <a:latin typeface="+mn-lt"/>
                <a:ea typeface="+mn-ea"/>
                <a:cs typeface="+mn-cs"/>
              </a:rPr>
              <a:t>Priešnuodžio nėra. Gydoma simptominėmis priemonėmis.</a:t>
            </a:r>
          </a:p>
          <a:p>
            <a:endParaRPr lang="lt-LT" dirty="0" smtClean="0"/>
          </a:p>
          <a:p>
            <a:endParaRPr lang="lt-LT" dirty="0"/>
          </a:p>
        </p:txBody>
      </p:sp>
      <p:sp>
        <p:nvSpPr>
          <p:cNvPr id="4" name="Slide Number Placeholder 3"/>
          <p:cNvSpPr>
            <a:spLocks noGrp="1"/>
          </p:cNvSpPr>
          <p:nvPr>
            <p:ph type="sldNum" sz="quarter" idx="10"/>
          </p:nvPr>
        </p:nvSpPr>
        <p:spPr/>
        <p:txBody>
          <a:bodyPr/>
          <a:lstStyle/>
          <a:p>
            <a:fld id="{D7D8A2CB-8BAF-48D9-8FCF-285AEBB62C20}" type="slidenum">
              <a:rPr lang="lt-LT" smtClean="0"/>
              <a:t>26</a:t>
            </a:fld>
            <a:endParaRPr lang="lt-LT"/>
          </a:p>
        </p:txBody>
      </p:sp>
    </p:spTree>
    <p:extLst>
      <p:ext uri="{BB962C8B-B14F-4D97-AF65-F5344CB8AC3E}">
        <p14:creationId xmlns:p14="http://schemas.microsoft.com/office/powerpoint/2010/main" val="36386022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b="1" i="1" kern="1200" dirty="0" smtClean="0">
                <a:solidFill>
                  <a:schemeClr val="tx1"/>
                </a:solidFill>
                <a:effectLst/>
                <a:latin typeface="+mn-lt"/>
                <a:ea typeface="+mn-ea"/>
                <a:cs typeface="+mn-cs"/>
              </a:rPr>
              <a:t>Odos pažeidimą sukeliantys  augalai</a:t>
            </a:r>
          </a:p>
          <a:p>
            <a:r>
              <a:rPr lang="lt-LT" sz="1200" b="0" i="0" kern="1200" dirty="0" smtClean="0">
                <a:solidFill>
                  <a:schemeClr val="tx1"/>
                </a:solidFill>
                <a:effectLst/>
                <a:latin typeface="+mn-lt"/>
                <a:ea typeface="+mn-ea"/>
                <a:cs typeface="+mn-cs"/>
              </a:rPr>
              <a:t>Nemažai augalų pažeidžia odą veikdami vietiškai (prisilietimai, įtrynimai). Kartais pakanka vien pabraidžioti po pievą, dažniau atsiranda skinantiems augalus, nejučiomis išsitepus augalų syvais. </a:t>
            </a:r>
          </a:p>
          <a:p>
            <a:pPr marL="0" marR="0" indent="0" algn="l" defTabSz="914400" rtl="0" eaLnBrk="1" fontAlgn="auto" latinLnBrk="0" hangingPunct="1">
              <a:lnSpc>
                <a:spcPct val="100000"/>
              </a:lnSpc>
              <a:spcBef>
                <a:spcPts val="0"/>
              </a:spcBef>
              <a:spcAft>
                <a:spcPts val="0"/>
              </a:spcAft>
              <a:buClrTx/>
              <a:buSzTx/>
              <a:buFontTx/>
              <a:buNone/>
              <a:tabLst/>
              <a:defRPr/>
            </a:pPr>
            <a:r>
              <a:rPr lang="lt-LT" sz="1200" b="0" i="0" kern="1200" dirty="0" smtClean="0">
                <a:solidFill>
                  <a:schemeClr val="tx1"/>
                </a:solidFill>
                <a:effectLst/>
                <a:latin typeface="+mn-lt"/>
                <a:ea typeface="+mn-ea"/>
                <a:cs typeface="+mn-cs"/>
              </a:rPr>
              <a:t>Tokiu poveikiu</a:t>
            </a:r>
            <a:r>
              <a:rPr lang="lt-LT" sz="1200" b="0" i="0" kern="1200" baseline="0" dirty="0" smtClean="0">
                <a:solidFill>
                  <a:schemeClr val="tx1"/>
                </a:solidFill>
                <a:effectLst/>
                <a:latin typeface="+mn-lt"/>
                <a:ea typeface="+mn-ea"/>
                <a:cs typeface="+mn-cs"/>
              </a:rPr>
              <a:t> pasižymi </a:t>
            </a:r>
            <a:r>
              <a:rPr lang="lt-LT" sz="1200" b="0" i="0" kern="1200" baseline="0" dirty="0" err="1" smtClean="0">
                <a:solidFill>
                  <a:schemeClr val="tx1"/>
                </a:solidFill>
                <a:effectLst/>
                <a:latin typeface="+mn-lt"/>
                <a:ea typeface="+mn-ea"/>
                <a:cs typeface="+mn-cs"/>
              </a:rPr>
              <a:t>Sosnovskio</a:t>
            </a:r>
            <a:r>
              <a:rPr lang="lt-LT" sz="1200" b="0" i="0" kern="1200" baseline="0" dirty="0" smtClean="0">
                <a:solidFill>
                  <a:schemeClr val="tx1"/>
                </a:solidFill>
                <a:effectLst/>
                <a:latin typeface="+mn-lt"/>
                <a:ea typeface="+mn-ea"/>
                <a:cs typeface="+mn-cs"/>
              </a:rPr>
              <a:t> barštis (</a:t>
            </a:r>
            <a:r>
              <a:rPr lang="lt-LT" sz="1200" b="0" i="1" kern="1200" dirty="0" err="1" smtClean="0">
                <a:solidFill>
                  <a:schemeClr val="tx1"/>
                </a:solidFill>
                <a:effectLst/>
                <a:latin typeface="+mn-lt"/>
                <a:ea typeface="+mn-ea"/>
                <a:cs typeface="+mn-cs"/>
              </a:rPr>
              <a:t>Heracleum</a:t>
            </a:r>
            <a:r>
              <a:rPr lang="lt-LT" sz="1200" b="0" i="1" kern="1200" dirty="0" smtClean="0">
                <a:solidFill>
                  <a:schemeClr val="tx1"/>
                </a:solidFill>
                <a:effectLst/>
                <a:latin typeface="+mn-lt"/>
                <a:ea typeface="+mn-ea"/>
                <a:cs typeface="+mn-cs"/>
              </a:rPr>
              <a:t> </a:t>
            </a:r>
            <a:r>
              <a:rPr lang="lt-LT" sz="1200" b="0" i="1" kern="1200" dirty="0" err="1" smtClean="0">
                <a:solidFill>
                  <a:schemeClr val="tx1"/>
                </a:solidFill>
                <a:effectLst/>
                <a:latin typeface="+mn-lt"/>
                <a:ea typeface="+mn-ea"/>
                <a:cs typeface="+mn-cs"/>
              </a:rPr>
              <a:t>sosnowskyi</a:t>
            </a:r>
            <a:r>
              <a:rPr lang="lt-LT" sz="1200" b="0" i="1" kern="1200" dirty="0" smtClean="0">
                <a:solidFill>
                  <a:schemeClr val="tx1"/>
                </a:solidFill>
                <a:effectLst/>
                <a:latin typeface="+mn-lt"/>
                <a:ea typeface="+mn-ea"/>
                <a:cs typeface="+mn-cs"/>
              </a:rPr>
              <a:t>), </a:t>
            </a:r>
            <a:r>
              <a:rPr lang="lt-LT" sz="1200" b="0" i="0" kern="1200" dirty="0" smtClean="0">
                <a:solidFill>
                  <a:schemeClr val="tx1"/>
                </a:solidFill>
                <a:effectLst/>
                <a:latin typeface="+mn-lt"/>
                <a:ea typeface="+mn-ea"/>
                <a:cs typeface="+mn-cs"/>
              </a:rPr>
              <a:t>sibirinis barštis (</a:t>
            </a:r>
            <a:r>
              <a:rPr lang="lt-LT" sz="1200" b="0" i="1" kern="1200" dirty="0" err="1" smtClean="0">
                <a:solidFill>
                  <a:schemeClr val="tx1"/>
                </a:solidFill>
                <a:effectLst/>
                <a:latin typeface="+mn-lt"/>
                <a:ea typeface="+mn-ea"/>
                <a:cs typeface="+mn-cs"/>
              </a:rPr>
              <a:t>Heracleum</a:t>
            </a:r>
            <a:r>
              <a:rPr lang="lt-LT" sz="1200" b="0" i="1" kern="1200" dirty="0" smtClean="0">
                <a:solidFill>
                  <a:schemeClr val="tx1"/>
                </a:solidFill>
                <a:effectLst/>
                <a:latin typeface="+mn-lt"/>
                <a:ea typeface="+mn-ea"/>
                <a:cs typeface="+mn-cs"/>
              </a:rPr>
              <a:t> </a:t>
            </a:r>
            <a:r>
              <a:rPr lang="lt-LT" sz="1200" b="0" i="1" kern="1200" dirty="0" err="1" smtClean="0">
                <a:solidFill>
                  <a:schemeClr val="tx1"/>
                </a:solidFill>
                <a:effectLst/>
                <a:latin typeface="+mn-lt"/>
                <a:ea typeface="+mn-ea"/>
                <a:cs typeface="+mn-cs"/>
              </a:rPr>
              <a:t>sibiricum</a:t>
            </a:r>
            <a:r>
              <a:rPr lang="lt-LT" sz="1200" b="0" i="1" kern="1200" dirty="0" smtClean="0">
                <a:solidFill>
                  <a:schemeClr val="tx1"/>
                </a:solidFill>
                <a:effectLst/>
                <a:latin typeface="+mn-lt"/>
                <a:ea typeface="+mn-ea"/>
                <a:cs typeface="+mn-cs"/>
              </a:rPr>
              <a:t>)</a:t>
            </a:r>
            <a:r>
              <a:rPr lang="lt-LT" sz="1200" b="0" i="0" kern="1200" dirty="0" smtClean="0">
                <a:solidFill>
                  <a:schemeClr val="tx1"/>
                </a:solidFill>
                <a:effectLst/>
                <a:latin typeface="+mn-lt"/>
                <a:ea typeface="+mn-ea"/>
                <a:cs typeface="+mn-cs"/>
              </a:rPr>
              <a:t>, vaistinėje šventagaršvėje (</a:t>
            </a:r>
            <a:r>
              <a:rPr lang="lt-LT" sz="1200" b="0" i="1" kern="1200" dirty="0" err="1" smtClean="0">
                <a:solidFill>
                  <a:schemeClr val="tx1"/>
                </a:solidFill>
                <a:effectLst/>
                <a:latin typeface="+mn-lt"/>
                <a:ea typeface="+mn-ea"/>
                <a:cs typeface="+mn-cs"/>
              </a:rPr>
              <a:t>Angelica</a:t>
            </a:r>
            <a:r>
              <a:rPr lang="lt-LT" sz="1200" b="0" i="1" kern="1200" dirty="0" smtClean="0">
                <a:solidFill>
                  <a:schemeClr val="tx1"/>
                </a:solidFill>
                <a:effectLst/>
                <a:latin typeface="+mn-lt"/>
                <a:ea typeface="+mn-ea"/>
                <a:cs typeface="+mn-cs"/>
              </a:rPr>
              <a:t> </a:t>
            </a:r>
            <a:r>
              <a:rPr lang="lt-LT" sz="1200" b="0" i="1" kern="1200" dirty="0" err="1" smtClean="0">
                <a:solidFill>
                  <a:schemeClr val="tx1"/>
                </a:solidFill>
                <a:effectLst/>
                <a:latin typeface="+mn-lt"/>
                <a:ea typeface="+mn-ea"/>
                <a:cs typeface="+mn-cs"/>
              </a:rPr>
              <a:t>aechangelica</a:t>
            </a:r>
            <a:r>
              <a:rPr lang="lt-LT" sz="1200" b="0" i="1" kern="1200" dirty="0" smtClean="0">
                <a:solidFill>
                  <a:schemeClr val="tx1"/>
                </a:solidFill>
                <a:effectLst/>
                <a:latin typeface="+mn-lt"/>
                <a:ea typeface="+mn-ea"/>
                <a:cs typeface="+mn-cs"/>
              </a:rPr>
              <a:t>)</a:t>
            </a:r>
            <a:r>
              <a:rPr lang="lt-LT" sz="1200" b="0" i="0" kern="1200" dirty="0" smtClean="0">
                <a:solidFill>
                  <a:schemeClr val="tx1"/>
                </a:solidFill>
                <a:effectLst/>
                <a:latin typeface="+mn-lt"/>
                <a:ea typeface="+mn-ea"/>
                <a:cs typeface="+mn-cs"/>
              </a:rPr>
              <a:t>, vaistinėje gelsvėje (</a:t>
            </a:r>
            <a:r>
              <a:rPr lang="lt-LT" sz="1200" b="0" i="1" kern="1200" dirty="0" err="1" smtClean="0">
                <a:solidFill>
                  <a:schemeClr val="tx1"/>
                </a:solidFill>
                <a:effectLst/>
                <a:latin typeface="+mn-lt"/>
                <a:ea typeface="+mn-ea"/>
                <a:cs typeface="+mn-cs"/>
              </a:rPr>
              <a:t>Levisticum</a:t>
            </a:r>
            <a:r>
              <a:rPr lang="lt-LT" sz="1200" b="0" i="1" kern="1200" dirty="0" smtClean="0">
                <a:solidFill>
                  <a:schemeClr val="tx1"/>
                </a:solidFill>
                <a:effectLst/>
                <a:latin typeface="+mn-lt"/>
                <a:ea typeface="+mn-ea"/>
                <a:cs typeface="+mn-cs"/>
              </a:rPr>
              <a:t> </a:t>
            </a:r>
            <a:r>
              <a:rPr lang="lt-LT" sz="1200" b="0" i="1" kern="1200" dirty="0" err="1" smtClean="0">
                <a:solidFill>
                  <a:schemeClr val="tx1"/>
                </a:solidFill>
                <a:effectLst/>
                <a:latin typeface="+mn-lt"/>
                <a:ea typeface="+mn-ea"/>
                <a:cs typeface="+mn-cs"/>
              </a:rPr>
              <a:t>officinale</a:t>
            </a:r>
            <a:r>
              <a:rPr lang="lt-LT" sz="1200" b="0" i="1" kern="1200" dirty="0" smtClean="0">
                <a:solidFill>
                  <a:schemeClr val="tx1"/>
                </a:solidFill>
                <a:effectLst/>
                <a:latin typeface="+mn-lt"/>
                <a:ea typeface="+mn-ea"/>
                <a:cs typeface="+mn-cs"/>
              </a:rPr>
              <a:t>)</a:t>
            </a:r>
            <a:r>
              <a:rPr lang="lt-LT" sz="1200" b="0" i="0" kern="1200" dirty="0" smtClean="0">
                <a:solidFill>
                  <a:schemeClr val="tx1"/>
                </a:solidFill>
                <a:effectLst/>
                <a:latin typeface="+mn-lt"/>
                <a:ea typeface="+mn-ea"/>
                <a:cs typeface="+mn-cs"/>
              </a:rPr>
              <a:t>, kiek rečiau – kitose </a:t>
            </a:r>
            <a:r>
              <a:rPr lang="lt-LT" sz="1200" b="0" i="0" kern="1200" dirty="0" err="1" smtClean="0">
                <a:solidFill>
                  <a:schemeClr val="tx1"/>
                </a:solidFill>
                <a:effectLst/>
                <a:latin typeface="+mn-lt"/>
                <a:ea typeface="+mn-ea"/>
                <a:cs typeface="+mn-cs"/>
              </a:rPr>
              <a:t>rūšyse </a:t>
            </a:r>
            <a:r>
              <a:rPr lang="lt-LT" sz="1200" b="0" i="1" kern="1200" dirty="0" err="1" smtClean="0">
                <a:solidFill>
                  <a:schemeClr val="tx1"/>
                </a:solidFill>
                <a:effectLst/>
                <a:latin typeface="+mn-lt"/>
                <a:ea typeface="+mn-ea"/>
                <a:cs typeface="+mn-cs"/>
              </a:rPr>
              <a:t>(Psoralea</a:t>
            </a:r>
            <a:r>
              <a:rPr lang="lt-LT" sz="1200" b="0" i="1" kern="1200" dirty="0" smtClean="0">
                <a:solidFill>
                  <a:schemeClr val="tx1"/>
                </a:solidFill>
                <a:effectLst/>
                <a:latin typeface="+mn-lt"/>
                <a:ea typeface="+mn-ea"/>
                <a:cs typeface="+mn-cs"/>
              </a:rPr>
              <a:t> </a:t>
            </a:r>
            <a:r>
              <a:rPr lang="lt-LT" sz="1200" b="0" i="1" kern="1200" dirty="0" err="1" smtClean="0">
                <a:solidFill>
                  <a:schemeClr val="tx1"/>
                </a:solidFill>
                <a:effectLst/>
                <a:latin typeface="+mn-lt"/>
                <a:ea typeface="+mn-ea"/>
                <a:cs typeface="+mn-cs"/>
              </a:rPr>
              <a:t>spp.,Coronilla</a:t>
            </a:r>
            <a:r>
              <a:rPr lang="lt-LT" sz="1200" b="0" i="1" kern="1200" dirty="0" smtClean="0">
                <a:solidFill>
                  <a:schemeClr val="tx1"/>
                </a:solidFill>
                <a:effectLst/>
                <a:latin typeface="+mn-lt"/>
                <a:ea typeface="+mn-ea"/>
                <a:cs typeface="+mn-cs"/>
              </a:rPr>
              <a:t> </a:t>
            </a:r>
            <a:r>
              <a:rPr lang="lt-LT" sz="1200" b="0" i="1" kern="1200" dirty="0" err="1" smtClean="0">
                <a:solidFill>
                  <a:schemeClr val="tx1"/>
                </a:solidFill>
                <a:effectLst/>
                <a:latin typeface="+mn-lt"/>
                <a:ea typeface="+mn-ea"/>
                <a:cs typeface="+mn-cs"/>
              </a:rPr>
              <a:t>spp</a:t>
            </a:r>
            <a:r>
              <a:rPr lang="lt-LT" sz="1200" b="0" i="1" kern="1200" dirty="0" smtClean="0">
                <a:solidFill>
                  <a:schemeClr val="tx1"/>
                </a:solidFill>
                <a:effectLst/>
                <a:latin typeface="+mn-lt"/>
                <a:ea typeface="+mn-ea"/>
                <a:cs typeface="+mn-cs"/>
              </a:rPr>
              <a:t>., </a:t>
            </a:r>
            <a:r>
              <a:rPr lang="lt-LT" sz="1200" b="0" i="1" kern="1200" dirty="0" err="1" smtClean="0">
                <a:solidFill>
                  <a:schemeClr val="tx1"/>
                </a:solidFill>
                <a:effectLst/>
                <a:latin typeface="+mn-lt"/>
                <a:ea typeface="+mn-ea"/>
                <a:cs typeface="+mn-cs"/>
              </a:rPr>
              <a:t>Rutaceae</a:t>
            </a:r>
            <a:r>
              <a:rPr lang="lt-LT" sz="1200" b="0" i="1" kern="1200" dirty="0" smtClean="0">
                <a:solidFill>
                  <a:schemeClr val="tx1"/>
                </a:solidFill>
                <a:effectLst/>
                <a:latin typeface="+mn-lt"/>
                <a:ea typeface="+mn-ea"/>
                <a:cs typeface="+mn-cs"/>
              </a:rPr>
              <a:t> </a:t>
            </a:r>
            <a:r>
              <a:rPr lang="lt-LT" sz="1200" b="0" i="1" kern="1200" dirty="0" err="1" smtClean="0">
                <a:solidFill>
                  <a:schemeClr val="tx1"/>
                </a:solidFill>
                <a:effectLst/>
                <a:latin typeface="+mn-lt"/>
                <a:ea typeface="+mn-ea"/>
                <a:cs typeface="+mn-cs"/>
              </a:rPr>
              <a:t>spp</a:t>
            </a:r>
            <a:r>
              <a:rPr lang="lt-LT" sz="1200" b="0" i="1" kern="1200" dirty="0" smtClean="0">
                <a:solidFill>
                  <a:schemeClr val="tx1"/>
                </a:solidFill>
                <a:effectLst/>
                <a:latin typeface="+mn-lt"/>
                <a:ea typeface="+mn-ea"/>
                <a:cs typeface="+mn-cs"/>
              </a:rPr>
              <a:t>., </a:t>
            </a:r>
            <a:r>
              <a:rPr lang="lt-LT" sz="1200" b="0" i="1" kern="1200" dirty="0" err="1" smtClean="0">
                <a:solidFill>
                  <a:schemeClr val="tx1"/>
                </a:solidFill>
                <a:effectLst/>
                <a:latin typeface="+mn-lt"/>
                <a:ea typeface="+mn-ea"/>
                <a:cs typeface="+mn-cs"/>
              </a:rPr>
              <a:t>Orchidaceae</a:t>
            </a:r>
            <a:r>
              <a:rPr lang="lt-LT" sz="1200" b="0" i="1" kern="1200" dirty="0" smtClean="0">
                <a:solidFill>
                  <a:schemeClr val="tx1"/>
                </a:solidFill>
                <a:effectLst/>
                <a:latin typeface="+mn-lt"/>
                <a:ea typeface="+mn-ea"/>
                <a:cs typeface="+mn-cs"/>
              </a:rPr>
              <a:t> </a:t>
            </a:r>
            <a:r>
              <a:rPr lang="lt-LT" sz="1200" b="0" i="1" kern="1200" dirty="0" err="1" smtClean="0">
                <a:solidFill>
                  <a:schemeClr val="tx1"/>
                </a:solidFill>
                <a:effectLst/>
                <a:latin typeface="+mn-lt"/>
                <a:ea typeface="+mn-ea"/>
                <a:cs typeface="+mn-cs"/>
              </a:rPr>
              <a:t>spp</a:t>
            </a:r>
            <a:r>
              <a:rPr lang="lt-LT" sz="1200" b="0" i="1" kern="1200" dirty="0" smtClean="0">
                <a:solidFill>
                  <a:schemeClr val="tx1"/>
                </a:solidFill>
                <a:effectLst/>
                <a:latin typeface="+mn-lt"/>
                <a:ea typeface="+mn-ea"/>
                <a:cs typeface="+mn-cs"/>
              </a:rPr>
              <a:t>.).</a:t>
            </a:r>
            <a:r>
              <a:rPr lang="lt-LT" sz="1200" b="0" i="0" kern="1200" dirty="0" smtClean="0">
                <a:solidFill>
                  <a:schemeClr val="tx1"/>
                </a:solidFill>
                <a:effectLst/>
                <a:latin typeface="+mn-lt"/>
                <a:ea typeface="+mn-ea"/>
                <a:cs typeface="+mn-cs"/>
              </a:rPr>
              <a:t> Šių augalų </a:t>
            </a:r>
            <a:r>
              <a:rPr lang="lt-LT" sz="1200" b="0" i="0" kern="1200" dirty="0" err="1" smtClean="0">
                <a:solidFill>
                  <a:schemeClr val="tx1"/>
                </a:solidFill>
                <a:effectLst/>
                <a:latin typeface="+mn-lt"/>
                <a:ea typeface="+mn-ea"/>
                <a:cs typeface="+mn-cs"/>
              </a:rPr>
              <a:t>toksiškumas</a:t>
            </a:r>
            <a:r>
              <a:rPr lang="lt-LT" sz="1200" b="0" i="0" kern="1200" dirty="0" smtClean="0">
                <a:solidFill>
                  <a:schemeClr val="tx1"/>
                </a:solidFill>
                <a:effectLst/>
                <a:latin typeface="+mn-lt"/>
                <a:ea typeface="+mn-ea"/>
                <a:cs typeface="+mn-cs"/>
              </a:rPr>
              <a:t> tiesiogiai priklauso nuo saulės šviesos intensyvumo. Neveikiant šviesai – nedidelis, o jos poveiky – </a:t>
            </a:r>
            <a:r>
              <a:rPr lang="lt-LT" sz="1200" b="0" i="0" kern="1200" dirty="0" err="1" smtClean="0">
                <a:solidFill>
                  <a:schemeClr val="tx1"/>
                </a:solidFill>
                <a:effectLst/>
                <a:latin typeface="+mn-lt"/>
                <a:ea typeface="+mn-ea"/>
                <a:cs typeface="+mn-cs"/>
              </a:rPr>
              <a:t>padidėja  šimtais</a:t>
            </a:r>
            <a:r>
              <a:rPr lang="lt-LT" sz="1200" b="0" i="0" kern="1200" dirty="0" smtClean="0">
                <a:solidFill>
                  <a:schemeClr val="tx1"/>
                </a:solidFill>
                <a:effectLst/>
                <a:latin typeface="+mn-lt"/>
                <a:ea typeface="+mn-ea"/>
                <a:cs typeface="+mn-cs"/>
              </a:rPr>
              <a:t> kartų,</a:t>
            </a:r>
            <a:r>
              <a:rPr lang="lt-LT" sz="1200" b="0" i="0" kern="1200" baseline="0" dirty="0" smtClean="0">
                <a:solidFill>
                  <a:schemeClr val="tx1"/>
                </a:solidFill>
                <a:effectLst/>
                <a:latin typeface="+mn-lt"/>
                <a:ea typeface="+mn-ea"/>
                <a:cs typeface="+mn-cs"/>
              </a:rPr>
              <a:t> </a:t>
            </a:r>
            <a:r>
              <a:rPr lang="lt-LT" sz="1200" b="0" i="0" kern="1200" dirty="0" smtClean="0">
                <a:solidFill>
                  <a:schemeClr val="tx1"/>
                </a:solidFill>
                <a:effectLst/>
                <a:latin typeface="+mn-lt"/>
                <a:ea typeface="+mn-ea"/>
                <a:cs typeface="+mn-cs"/>
              </a:rPr>
              <a:t>ypač jautrūs šviesaus gymio žmonės. </a:t>
            </a:r>
          </a:p>
          <a:p>
            <a:pPr marL="0" marR="0" indent="0" algn="l" defTabSz="914400" rtl="0" eaLnBrk="1" fontAlgn="auto" latinLnBrk="0" hangingPunct="1">
              <a:lnSpc>
                <a:spcPct val="100000"/>
              </a:lnSpc>
              <a:spcBef>
                <a:spcPts val="0"/>
              </a:spcBef>
              <a:spcAft>
                <a:spcPts val="0"/>
              </a:spcAft>
              <a:buClrTx/>
              <a:buSzTx/>
              <a:buFontTx/>
              <a:buNone/>
              <a:tabLst/>
              <a:defRPr/>
            </a:pPr>
            <a:endParaRPr lang="lt-LT"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lt-LT" sz="1200" b="0" i="0" kern="1200" dirty="0" smtClean="0">
                <a:solidFill>
                  <a:schemeClr val="tx1"/>
                </a:solidFill>
                <a:effectLst/>
                <a:latin typeface="+mn-lt"/>
                <a:ea typeface="+mn-ea"/>
                <a:cs typeface="+mn-cs"/>
              </a:rPr>
              <a:t>Labai pavojingas yra </a:t>
            </a:r>
            <a:r>
              <a:rPr lang="lt-LT" sz="1200" b="0" i="0" kern="1200" dirty="0" err="1" smtClean="0">
                <a:solidFill>
                  <a:schemeClr val="tx1"/>
                </a:solidFill>
                <a:effectLst/>
                <a:latin typeface="+mn-lt"/>
                <a:ea typeface="+mn-ea"/>
                <a:cs typeface="+mn-cs"/>
              </a:rPr>
              <a:t>Sosnovskio</a:t>
            </a:r>
            <a:r>
              <a:rPr lang="lt-LT" sz="1200" b="0" i="0" kern="1200" baseline="0" dirty="0" smtClean="0">
                <a:solidFill>
                  <a:schemeClr val="tx1"/>
                </a:solidFill>
                <a:effectLst/>
                <a:latin typeface="+mn-lt"/>
                <a:ea typeface="+mn-ea"/>
                <a:cs typeface="+mn-cs"/>
              </a:rPr>
              <a:t> barštis, p</a:t>
            </a:r>
            <a:r>
              <a:rPr lang="lt-LT" sz="1200" b="0" i="0" kern="1200" dirty="0" smtClean="0">
                <a:solidFill>
                  <a:schemeClr val="tx1"/>
                </a:solidFill>
                <a:effectLst/>
                <a:latin typeface="+mn-lt"/>
                <a:ea typeface="+mn-ea"/>
                <a:cs typeface="+mn-cs"/>
              </a:rPr>
              <a:t>akanka paprasto prisilietimo, ypač jei augalas ar oda drėgni (po rasos ar lietaus). Tipiškas odos pažeidimas gali atsirasti ir nebūnant tiesioginėje</a:t>
            </a:r>
            <a:r>
              <a:rPr lang="lt-LT" sz="1200" b="0" i="0" kern="1200" baseline="0" dirty="0" smtClean="0">
                <a:solidFill>
                  <a:schemeClr val="tx1"/>
                </a:solidFill>
                <a:effectLst/>
                <a:latin typeface="+mn-lt"/>
                <a:ea typeface="+mn-ea"/>
                <a:cs typeface="+mn-cs"/>
              </a:rPr>
              <a:t> saulėje. </a:t>
            </a:r>
            <a:r>
              <a:rPr lang="lt-LT" sz="1200" b="0" i="0" kern="1200" dirty="0" smtClean="0">
                <a:solidFill>
                  <a:schemeClr val="tx1"/>
                </a:solidFill>
                <a:effectLst/>
                <a:latin typeface="+mn-lt"/>
                <a:ea typeface="+mn-ea"/>
                <a:cs typeface="+mn-cs"/>
              </a:rPr>
              <a:t>Labai pavojinga, jei augalo sulčių patenka į akis. </a:t>
            </a:r>
            <a:endParaRPr lang="lt-LT" sz="1200" dirty="0" smtClean="0"/>
          </a:p>
          <a:p>
            <a:r>
              <a:rPr lang="lt-LT" sz="1200" dirty="0" smtClean="0"/>
              <a:t>Dirbant šalia </a:t>
            </a:r>
            <a:r>
              <a:rPr lang="lt-LT" sz="1200" dirty="0" err="1" smtClean="0"/>
              <a:t>Sosnovskio</a:t>
            </a:r>
            <a:r>
              <a:rPr lang="lt-LT" sz="1200" baseline="0" dirty="0" smtClean="0"/>
              <a:t> barščių reikia saugotis:</a:t>
            </a:r>
            <a:endParaRPr lang="lt-LT" sz="1200" dirty="0" smtClean="0"/>
          </a:p>
          <a:p>
            <a:pPr marL="171450" indent="-171450">
              <a:buFont typeface="Arial" pitchFamily="34" charset="0"/>
              <a:buChar char="•"/>
            </a:pPr>
            <a:r>
              <a:rPr lang="en-US" sz="1200" dirty="0" err="1" smtClean="0"/>
              <a:t>Vilktis</a:t>
            </a:r>
            <a:r>
              <a:rPr lang="en-US" sz="1200" dirty="0" smtClean="0"/>
              <a:t> </a:t>
            </a:r>
            <a:r>
              <a:rPr lang="en-US" sz="1200" dirty="0" err="1" smtClean="0"/>
              <a:t>apsauginiais</a:t>
            </a:r>
            <a:r>
              <a:rPr lang="en-US" sz="1200" dirty="0" smtClean="0"/>
              <a:t> </a:t>
            </a:r>
            <a:r>
              <a:rPr lang="en-US" sz="1200" dirty="0" err="1" smtClean="0"/>
              <a:t>drabužiais</a:t>
            </a:r>
            <a:r>
              <a:rPr lang="en-US" sz="1200" dirty="0" smtClean="0"/>
              <a:t> (</a:t>
            </a:r>
            <a:r>
              <a:rPr lang="en-US" sz="1200" dirty="0" err="1" smtClean="0"/>
              <a:t>t.p</a:t>
            </a:r>
            <a:r>
              <a:rPr lang="en-US" sz="1200" dirty="0" smtClean="0"/>
              <a:t>. </a:t>
            </a:r>
            <a:r>
              <a:rPr lang="en-US" sz="1200" dirty="0" err="1" smtClean="0"/>
              <a:t>akių</a:t>
            </a:r>
            <a:r>
              <a:rPr lang="en-US" sz="1200" dirty="0" smtClean="0"/>
              <a:t> </a:t>
            </a:r>
            <a:r>
              <a:rPr lang="en-US" sz="1200" dirty="0" err="1" smtClean="0"/>
              <a:t>apsauga</a:t>
            </a:r>
            <a:r>
              <a:rPr lang="en-US" sz="1200" dirty="0" smtClean="0"/>
              <a:t>)</a:t>
            </a:r>
            <a:r>
              <a:rPr lang="lt-LT" sz="1200" dirty="0" smtClean="0"/>
              <a:t>, kad augalas nesiliestų prie odos, ant jos ar į akis nepatektų augalo sulčių</a:t>
            </a:r>
          </a:p>
          <a:p>
            <a:pPr marL="171450" indent="-171450">
              <a:buFont typeface="Arial" pitchFamily="34" charset="0"/>
              <a:buChar char="•"/>
            </a:pPr>
            <a:r>
              <a:rPr lang="en-US" sz="1200" dirty="0" err="1" smtClean="0"/>
              <a:t>Patekusias</a:t>
            </a:r>
            <a:r>
              <a:rPr lang="en-US" sz="1200" dirty="0" smtClean="0"/>
              <a:t> ant </a:t>
            </a:r>
            <a:r>
              <a:rPr lang="en-US" sz="1200" dirty="0" err="1" smtClean="0"/>
              <a:t>odos</a:t>
            </a:r>
            <a:r>
              <a:rPr lang="en-US" sz="1200" dirty="0" smtClean="0"/>
              <a:t> </a:t>
            </a:r>
            <a:r>
              <a:rPr lang="en-US" sz="1200" dirty="0" err="1" smtClean="0"/>
              <a:t>sultis</a:t>
            </a:r>
            <a:r>
              <a:rPr lang="en-US" sz="1200" dirty="0" smtClean="0"/>
              <a:t> </a:t>
            </a:r>
            <a:r>
              <a:rPr lang="en-US" sz="1200" dirty="0" err="1" smtClean="0"/>
              <a:t>būtina</a:t>
            </a:r>
            <a:r>
              <a:rPr lang="en-US" sz="1200" dirty="0" smtClean="0"/>
              <a:t> </a:t>
            </a:r>
            <a:r>
              <a:rPr lang="en-US" sz="1200" dirty="0" err="1" smtClean="0"/>
              <a:t>nedelsiant</a:t>
            </a:r>
            <a:r>
              <a:rPr lang="en-US" sz="1200" dirty="0" smtClean="0"/>
              <a:t> </a:t>
            </a:r>
            <a:r>
              <a:rPr lang="en-US" sz="1200" dirty="0" err="1" smtClean="0"/>
              <a:t>nuplauti</a:t>
            </a:r>
            <a:r>
              <a:rPr lang="en-US" sz="1200" dirty="0" smtClean="0"/>
              <a:t> </a:t>
            </a:r>
            <a:r>
              <a:rPr lang="en-US" sz="1200" dirty="0" err="1" smtClean="0"/>
              <a:t>vandeniu</a:t>
            </a:r>
            <a:r>
              <a:rPr lang="en-US" sz="1200" dirty="0" smtClean="0"/>
              <a:t> </a:t>
            </a:r>
            <a:r>
              <a:rPr lang="en-US" sz="1200" dirty="0" err="1" smtClean="0"/>
              <a:t>su</a:t>
            </a:r>
            <a:r>
              <a:rPr lang="en-US" sz="1200" dirty="0" smtClean="0"/>
              <a:t> </a:t>
            </a:r>
            <a:r>
              <a:rPr lang="en-US" sz="1200" dirty="0" err="1" smtClean="0"/>
              <a:t>muilu</a:t>
            </a:r>
            <a:endParaRPr lang="lt-LT" sz="1200" dirty="0" smtClean="0"/>
          </a:p>
          <a:p>
            <a:pPr marL="171450" indent="-171450">
              <a:buFont typeface="Arial" pitchFamily="34" charset="0"/>
              <a:buChar char="•"/>
            </a:pPr>
            <a:r>
              <a:rPr lang="lt-LT" sz="1200" dirty="0" smtClean="0"/>
              <a:t>P</a:t>
            </a:r>
            <a:r>
              <a:rPr lang="en-US" sz="1200" dirty="0" err="1" smtClean="0"/>
              <a:t>asitarti</a:t>
            </a:r>
            <a:r>
              <a:rPr lang="en-US" sz="1200" dirty="0" smtClean="0"/>
              <a:t> </a:t>
            </a:r>
            <a:r>
              <a:rPr lang="en-US" sz="1200" dirty="0" err="1" smtClean="0"/>
              <a:t>su</a:t>
            </a:r>
            <a:r>
              <a:rPr lang="en-US" sz="1200" dirty="0" smtClean="0"/>
              <a:t> </a:t>
            </a:r>
            <a:r>
              <a:rPr lang="en-US" sz="1200" dirty="0" err="1" smtClean="0"/>
              <a:t>gydytoju</a:t>
            </a:r>
            <a:r>
              <a:rPr lang="en-US" sz="1200" dirty="0" smtClean="0"/>
              <a:t>, net </a:t>
            </a:r>
            <a:r>
              <a:rPr lang="en-US" sz="1200" dirty="0" err="1" smtClean="0"/>
              <a:t>jei</a:t>
            </a:r>
            <a:r>
              <a:rPr lang="en-US" sz="1200" dirty="0" smtClean="0"/>
              <a:t> </a:t>
            </a:r>
            <a:r>
              <a:rPr lang="lt-LT" sz="1200" dirty="0" smtClean="0"/>
              <a:t>tuo metu nėra </a:t>
            </a:r>
            <a:r>
              <a:rPr lang="en-US" sz="1200" dirty="0" err="1" smtClean="0"/>
              <a:t>pažeidimų</a:t>
            </a:r>
            <a:endParaRPr lang="lt-LT" sz="1200" dirty="0" smtClean="0"/>
          </a:p>
          <a:p>
            <a:endParaRPr lang="en-US" dirty="0" smtClean="0"/>
          </a:p>
          <a:p>
            <a:endParaRPr lang="lt-LT" dirty="0"/>
          </a:p>
        </p:txBody>
      </p:sp>
      <p:sp>
        <p:nvSpPr>
          <p:cNvPr id="4" name="Slide Number Placeholder 3"/>
          <p:cNvSpPr>
            <a:spLocks noGrp="1"/>
          </p:cNvSpPr>
          <p:nvPr>
            <p:ph type="sldNum" sz="quarter" idx="10"/>
          </p:nvPr>
        </p:nvSpPr>
        <p:spPr/>
        <p:txBody>
          <a:bodyPr/>
          <a:lstStyle/>
          <a:p>
            <a:fld id="{D7D8A2CB-8BAF-48D9-8FCF-285AEBB62C20}" type="slidenum">
              <a:rPr lang="lt-LT" smtClean="0"/>
              <a:t>27</a:t>
            </a:fld>
            <a:endParaRPr lang="lt-LT"/>
          </a:p>
        </p:txBody>
      </p:sp>
    </p:spTree>
    <p:extLst>
      <p:ext uri="{BB962C8B-B14F-4D97-AF65-F5344CB8AC3E}">
        <p14:creationId xmlns:p14="http://schemas.microsoft.com/office/powerpoint/2010/main" val="36353664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lt-LT" sz="1200" dirty="0" smtClean="0"/>
              <a:t>Nuotraukose matomi </a:t>
            </a:r>
            <a:r>
              <a:rPr lang="lt-LT" sz="1200" dirty="0" err="1" smtClean="0"/>
              <a:t>Sosnovskio</a:t>
            </a:r>
            <a:r>
              <a:rPr lang="lt-LT" sz="1200" baseline="0" dirty="0" smtClean="0"/>
              <a:t> barščių sukelti pažeidimai (prisiliesta prie augalo), po kelių dienų </a:t>
            </a:r>
            <a:r>
              <a:rPr lang="lt-LT" sz="1200" i="1" baseline="0" dirty="0" smtClean="0"/>
              <a:t>(kairėje</a:t>
            </a:r>
            <a:r>
              <a:rPr lang="lt-LT" sz="1200" baseline="0" dirty="0" smtClean="0"/>
              <a:t>) ir gyjančios žaizdos po kelių savaičių </a:t>
            </a:r>
            <a:r>
              <a:rPr lang="lt-LT" sz="1200" i="1" baseline="0" dirty="0" smtClean="0"/>
              <a:t>(dešinėje</a:t>
            </a:r>
            <a:r>
              <a:rPr lang="lt-LT" sz="1200" baseline="0" dirty="0" smtClean="0"/>
              <a:t>).</a:t>
            </a:r>
            <a:endParaRPr lang="lt-LT" sz="1200" dirty="0" smtClean="0"/>
          </a:p>
          <a:p>
            <a:pPr marL="285750" indent="-285750">
              <a:buFont typeface="Arial" pitchFamily="34" charset="0"/>
              <a:buChar char="•"/>
            </a:pPr>
            <a:r>
              <a:rPr lang="lt-LT" sz="1200" dirty="0" smtClean="0"/>
              <a:t>O</a:t>
            </a:r>
            <a:r>
              <a:rPr lang="en-US" sz="1200" dirty="0" smtClean="0"/>
              <a:t>da </a:t>
            </a:r>
            <a:r>
              <a:rPr lang="en-US" sz="1200" dirty="0" err="1" smtClean="0"/>
              <a:t>parausta</a:t>
            </a:r>
            <a:r>
              <a:rPr lang="en-US" sz="1200" dirty="0" smtClean="0"/>
              <a:t>, </a:t>
            </a:r>
            <a:r>
              <a:rPr lang="en-US" sz="1200" dirty="0" err="1" smtClean="0"/>
              <a:t>niežti</a:t>
            </a:r>
            <a:r>
              <a:rPr lang="en-US" sz="1200" dirty="0" smtClean="0"/>
              <a:t>, </a:t>
            </a:r>
            <a:r>
              <a:rPr lang="en-US" sz="1200" dirty="0" err="1" smtClean="0"/>
              <a:t>skauda</a:t>
            </a:r>
            <a:r>
              <a:rPr lang="lt-LT" sz="1200" dirty="0" smtClean="0"/>
              <a:t> </a:t>
            </a:r>
          </a:p>
          <a:p>
            <a:pPr marL="285750" indent="-285750">
              <a:buFont typeface="Arial" pitchFamily="34" charset="0"/>
              <a:buChar char="•"/>
            </a:pPr>
            <a:r>
              <a:rPr lang="lt-LT" sz="1200" dirty="0" smtClean="0"/>
              <a:t>S</a:t>
            </a:r>
            <a:r>
              <a:rPr lang="en-US" sz="1200" dirty="0" err="1" smtClean="0"/>
              <a:t>usiformuoja</a:t>
            </a:r>
            <a:r>
              <a:rPr lang="en-US" sz="1200" dirty="0" smtClean="0"/>
              <a:t> </a:t>
            </a:r>
            <a:r>
              <a:rPr lang="en-US" sz="1200" dirty="0" err="1" smtClean="0"/>
              <a:t>nudegiminės</a:t>
            </a:r>
            <a:r>
              <a:rPr lang="en-US" sz="1200" dirty="0" smtClean="0"/>
              <a:t> </a:t>
            </a:r>
            <a:r>
              <a:rPr lang="en-US" sz="1200" dirty="0" err="1" smtClean="0"/>
              <a:t>vandeningos</a:t>
            </a:r>
            <a:r>
              <a:rPr lang="en-US" sz="1200" dirty="0" smtClean="0"/>
              <a:t> </a:t>
            </a:r>
            <a:r>
              <a:rPr lang="en-US" sz="1200" dirty="0" err="1" smtClean="0"/>
              <a:t>pūslės</a:t>
            </a:r>
            <a:endParaRPr lang="lt-LT" sz="1200" dirty="0" smtClean="0"/>
          </a:p>
          <a:p>
            <a:pPr marL="285750" indent="-285750">
              <a:buFont typeface="Arial" pitchFamily="34" charset="0"/>
              <a:buChar char="•"/>
            </a:pPr>
            <a:r>
              <a:rPr lang="lt-LT" sz="1200" dirty="0" smtClean="0"/>
              <a:t>P</a:t>
            </a:r>
            <a:r>
              <a:rPr lang="en-US" sz="1200" dirty="0" err="1" smtClean="0"/>
              <a:t>lyšusios</a:t>
            </a:r>
            <a:r>
              <a:rPr lang="en-US" sz="1200" dirty="0" smtClean="0"/>
              <a:t> </a:t>
            </a:r>
            <a:r>
              <a:rPr lang="en-US" sz="1200" dirty="0" err="1" smtClean="0"/>
              <a:t>virsta</a:t>
            </a:r>
            <a:r>
              <a:rPr lang="en-US" sz="1200" dirty="0" smtClean="0"/>
              <a:t> </a:t>
            </a:r>
            <a:r>
              <a:rPr lang="en-US" sz="1200" dirty="0" err="1" smtClean="0"/>
              <a:t>ilgai</a:t>
            </a:r>
            <a:r>
              <a:rPr lang="en-US" sz="1200" dirty="0" smtClean="0"/>
              <a:t> </a:t>
            </a:r>
            <a:r>
              <a:rPr lang="en-US" sz="1200" dirty="0" err="1" smtClean="0"/>
              <a:t>negyjančiomis</a:t>
            </a:r>
            <a:r>
              <a:rPr lang="en-US" sz="1200" dirty="0" smtClean="0"/>
              <a:t> </a:t>
            </a:r>
            <a:r>
              <a:rPr lang="en-US" sz="1200" dirty="0" err="1" smtClean="0"/>
              <a:t>žaizdomis</a:t>
            </a:r>
            <a:r>
              <a:rPr lang="lt-LT" sz="1200" dirty="0" smtClean="0"/>
              <a:t> </a:t>
            </a:r>
          </a:p>
          <a:p>
            <a:pPr marL="285750" indent="-285750">
              <a:buFont typeface="Arial" pitchFamily="34" charset="0"/>
              <a:buChar char="•"/>
            </a:pPr>
            <a:r>
              <a:rPr lang="en-US" sz="1200" dirty="0" err="1" smtClean="0"/>
              <a:t>Nudegimas</a:t>
            </a:r>
            <a:r>
              <a:rPr lang="en-US" sz="1200" dirty="0" smtClean="0"/>
              <a:t> </a:t>
            </a:r>
            <a:r>
              <a:rPr lang="en-US" sz="1200" dirty="0" err="1" smtClean="0"/>
              <a:t>gali</a:t>
            </a:r>
            <a:r>
              <a:rPr lang="en-US" sz="1200" dirty="0" smtClean="0"/>
              <a:t> </a:t>
            </a:r>
            <a:r>
              <a:rPr lang="en-US" sz="1200" dirty="0" err="1" smtClean="0"/>
              <a:t>išryškėti</a:t>
            </a:r>
            <a:r>
              <a:rPr lang="en-US" sz="1200" dirty="0" smtClean="0"/>
              <a:t> ne </a:t>
            </a:r>
            <a:r>
              <a:rPr lang="en-US" sz="1200" dirty="0" err="1" smtClean="0"/>
              <a:t>iš</a:t>
            </a:r>
            <a:r>
              <a:rPr lang="en-US" sz="1200" dirty="0" smtClean="0"/>
              <a:t> </a:t>
            </a:r>
            <a:r>
              <a:rPr lang="en-US" sz="1200" dirty="0" err="1" smtClean="0"/>
              <a:t>karto</a:t>
            </a:r>
            <a:r>
              <a:rPr lang="en-US" sz="1200" dirty="0" smtClean="0"/>
              <a:t>, o </a:t>
            </a:r>
            <a:r>
              <a:rPr lang="en-US" sz="1200" dirty="0" err="1" smtClean="0"/>
              <a:t>po</a:t>
            </a:r>
            <a:r>
              <a:rPr lang="en-US" sz="1200" dirty="0" smtClean="0"/>
              <a:t> 2–3 </a:t>
            </a:r>
            <a:r>
              <a:rPr lang="en-US" sz="1200" dirty="0" err="1" smtClean="0"/>
              <a:t>dienų</a:t>
            </a:r>
            <a:r>
              <a:rPr lang="en-US" sz="1200" dirty="0" smtClean="0"/>
              <a:t>. </a:t>
            </a:r>
            <a:endParaRPr lang="lt-LT" sz="1200" dirty="0" smtClean="0"/>
          </a:p>
          <a:p>
            <a:pPr marL="285750" indent="-285750">
              <a:buFont typeface="Arial" pitchFamily="34" charset="0"/>
              <a:buChar char="•"/>
            </a:pPr>
            <a:r>
              <a:rPr lang="lt-LT" sz="1200" b="0" i="0" kern="1200" dirty="0" smtClean="0">
                <a:solidFill>
                  <a:schemeClr val="tx1"/>
                </a:solidFill>
                <a:effectLst/>
                <a:latin typeface="+mn-lt"/>
                <a:ea typeface="+mn-ea"/>
                <a:cs typeface="+mn-cs"/>
              </a:rPr>
              <a:t>Užgijus atsiranda padidėjusi odos pigmentacija, kuri gali išlikti net keletą metų.</a:t>
            </a:r>
            <a:r>
              <a:rPr lang="lt-LT" sz="1200" b="0" i="0" kern="1200" baseline="0" dirty="0" smtClean="0">
                <a:solidFill>
                  <a:schemeClr val="tx1"/>
                </a:solidFill>
                <a:effectLst/>
                <a:latin typeface="+mn-lt"/>
                <a:ea typeface="+mn-ea"/>
                <a:cs typeface="+mn-cs"/>
              </a:rPr>
              <a:t> </a:t>
            </a:r>
          </a:p>
          <a:p>
            <a:pPr marL="0" indent="0">
              <a:buFont typeface="Arial" pitchFamily="34" charset="0"/>
              <a:buNone/>
            </a:pPr>
            <a:r>
              <a:rPr lang="lt-LT" sz="1200" b="0" i="0" kern="1200" dirty="0" smtClean="0">
                <a:solidFill>
                  <a:schemeClr val="tx1"/>
                </a:solidFill>
                <a:effectLst/>
                <a:latin typeface="+mn-lt"/>
                <a:ea typeface="+mn-ea"/>
                <a:cs typeface="+mn-cs"/>
              </a:rPr>
              <a:t> </a:t>
            </a:r>
            <a:r>
              <a:rPr lang="en-US" sz="1200" b="1" dirty="0" err="1" smtClean="0"/>
              <a:t>Pažeistą</a:t>
            </a:r>
            <a:r>
              <a:rPr lang="en-US" sz="1200" b="1" dirty="0" smtClean="0"/>
              <a:t> </a:t>
            </a:r>
            <a:r>
              <a:rPr lang="en-US" sz="1200" b="1" dirty="0" err="1" smtClean="0"/>
              <a:t>vietą</a:t>
            </a:r>
            <a:r>
              <a:rPr lang="en-US" sz="1200" b="1" dirty="0" smtClean="0"/>
              <a:t> </a:t>
            </a:r>
            <a:r>
              <a:rPr lang="en-US" sz="1200" b="1" dirty="0" err="1" smtClean="0"/>
              <a:t>patariama</a:t>
            </a:r>
            <a:r>
              <a:rPr lang="en-US" sz="1200" dirty="0" smtClean="0"/>
              <a:t> </a:t>
            </a:r>
            <a:r>
              <a:rPr lang="lt-LT" sz="1200" dirty="0" smtClean="0"/>
              <a:t>:</a:t>
            </a:r>
          </a:p>
          <a:p>
            <a:pPr marL="285750" indent="-285750">
              <a:buFont typeface="Arial" pitchFamily="34" charset="0"/>
              <a:buChar char="•"/>
            </a:pPr>
            <a:r>
              <a:rPr lang="lt-LT" sz="1200" dirty="0" smtClean="0"/>
              <a:t>P</a:t>
            </a:r>
            <a:r>
              <a:rPr lang="en-US" sz="1200" dirty="0" err="1" smtClean="0"/>
              <a:t>atepti</a:t>
            </a:r>
            <a:r>
              <a:rPr lang="en-US" sz="1200" dirty="0" smtClean="0"/>
              <a:t> bet </a:t>
            </a:r>
            <a:r>
              <a:rPr lang="en-US" sz="1200" dirty="0" err="1" smtClean="0"/>
              <a:t>kokia</a:t>
            </a:r>
            <a:r>
              <a:rPr lang="en-US" sz="1200" dirty="0" smtClean="0"/>
              <a:t> </a:t>
            </a:r>
            <a:r>
              <a:rPr lang="en-US" sz="1200" dirty="0" err="1" smtClean="0"/>
              <a:t>priemone</a:t>
            </a:r>
            <a:r>
              <a:rPr lang="en-US" sz="1200" dirty="0" smtClean="0"/>
              <a:t> </a:t>
            </a:r>
            <a:r>
              <a:rPr lang="en-US" sz="1200" dirty="0" err="1" smtClean="0"/>
              <a:t>nuo</a:t>
            </a:r>
            <a:r>
              <a:rPr lang="en-US" sz="1200" dirty="0" smtClean="0"/>
              <a:t> </a:t>
            </a:r>
            <a:r>
              <a:rPr lang="en-US" sz="1200" dirty="0" err="1" smtClean="0"/>
              <a:t>nudegimų</a:t>
            </a:r>
            <a:endParaRPr lang="lt-LT" sz="1200" dirty="0" smtClean="0"/>
          </a:p>
          <a:p>
            <a:pPr marL="285750" indent="-285750">
              <a:buFont typeface="Arial" pitchFamily="34" charset="0"/>
              <a:buChar char="•"/>
            </a:pPr>
            <a:r>
              <a:rPr lang="lt-LT" sz="1200" dirty="0" smtClean="0"/>
              <a:t>S</a:t>
            </a:r>
            <a:r>
              <a:rPr lang="en-US" sz="1200" dirty="0" err="1" smtClean="0"/>
              <a:t>augoti</a:t>
            </a:r>
            <a:r>
              <a:rPr lang="en-US" sz="1200" dirty="0" smtClean="0"/>
              <a:t> </a:t>
            </a:r>
            <a:r>
              <a:rPr lang="en-US" sz="1200" dirty="0" err="1" smtClean="0"/>
              <a:t>nuo</a:t>
            </a:r>
            <a:r>
              <a:rPr lang="en-US" sz="1200" dirty="0" smtClean="0"/>
              <a:t> </a:t>
            </a:r>
            <a:r>
              <a:rPr lang="en-US" sz="1200" dirty="0" err="1" smtClean="0"/>
              <a:t>galimo</a:t>
            </a:r>
            <a:r>
              <a:rPr lang="en-US" sz="1200" dirty="0" smtClean="0"/>
              <a:t> </a:t>
            </a:r>
            <a:r>
              <a:rPr lang="en-US" sz="1200" dirty="0" err="1" smtClean="0"/>
              <a:t>infekcijos</a:t>
            </a:r>
            <a:r>
              <a:rPr lang="en-US" sz="1200" dirty="0" smtClean="0"/>
              <a:t> </a:t>
            </a:r>
            <a:r>
              <a:rPr lang="en-US" sz="1200" dirty="0" err="1" smtClean="0"/>
              <a:t>patekimo</a:t>
            </a:r>
            <a:endParaRPr lang="lt-LT" sz="1200" dirty="0" smtClean="0"/>
          </a:p>
          <a:p>
            <a:pPr marL="285750" indent="-285750">
              <a:buFont typeface="Arial" pitchFamily="34" charset="0"/>
              <a:buChar char="•"/>
            </a:pPr>
            <a:r>
              <a:rPr lang="lt-LT" sz="1200" dirty="0" smtClean="0"/>
              <a:t>Saugoti nuo saulės</a:t>
            </a:r>
          </a:p>
          <a:p>
            <a:pPr marL="285750" indent="-285750">
              <a:buFont typeface="Arial" pitchFamily="34" charset="0"/>
              <a:buChar char="•"/>
            </a:pPr>
            <a:r>
              <a:rPr lang="lt-LT" sz="1200" b="0" i="0" kern="1200" dirty="0" smtClean="0">
                <a:solidFill>
                  <a:schemeClr val="tx1"/>
                </a:solidFill>
                <a:effectLst/>
                <a:latin typeface="+mn-lt"/>
                <a:ea typeface="+mn-ea"/>
                <a:cs typeface="+mn-cs"/>
              </a:rPr>
              <a:t>Pradžioje bent iš dalies efektyvios vietiškai skiriamos emulsijos ar kremai, sulaikantys ultravioletinius spindulius. Reikėtų pasirinkti preparatus, kurie visiškai nepraleidžia UV spindulių (apsauginis faktorius 21-35).</a:t>
            </a:r>
          </a:p>
          <a:p>
            <a:pPr marL="0" indent="0">
              <a:buFont typeface="Arial" pitchFamily="34" charset="0"/>
              <a:buNone/>
            </a:pPr>
            <a:endParaRPr lang="lt-LT" sz="1200" b="1" dirty="0" smtClean="0"/>
          </a:p>
          <a:p>
            <a:pPr marL="0" indent="0">
              <a:buFont typeface="Arial" pitchFamily="34" charset="0"/>
              <a:buNone/>
            </a:pPr>
            <a:endParaRPr lang="en-US" dirty="0" smtClean="0"/>
          </a:p>
          <a:p>
            <a:endParaRPr lang="lt-LT" dirty="0"/>
          </a:p>
        </p:txBody>
      </p:sp>
      <p:sp>
        <p:nvSpPr>
          <p:cNvPr id="4" name="Slide Number Placeholder 3"/>
          <p:cNvSpPr>
            <a:spLocks noGrp="1"/>
          </p:cNvSpPr>
          <p:nvPr>
            <p:ph type="sldNum" sz="quarter" idx="10"/>
          </p:nvPr>
        </p:nvSpPr>
        <p:spPr/>
        <p:txBody>
          <a:bodyPr/>
          <a:lstStyle/>
          <a:p>
            <a:fld id="{D7D8A2CB-8BAF-48D9-8FCF-285AEBB62C20}" type="slidenum">
              <a:rPr lang="lt-LT" smtClean="0"/>
              <a:t>28</a:t>
            </a:fld>
            <a:endParaRPr lang="lt-LT"/>
          </a:p>
        </p:txBody>
      </p:sp>
    </p:spTree>
    <p:extLst>
      <p:ext uri="{BB962C8B-B14F-4D97-AF65-F5344CB8AC3E}">
        <p14:creationId xmlns:p14="http://schemas.microsoft.com/office/powerpoint/2010/main" val="34984290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200" b="0" i="0" kern="1200" dirty="0" err="1" smtClean="0">
                <a:solidFill>
                  <a:schemeClr val="tx1"/>
                </a:solidFill>
                <a:effectLst/>
                <a:latin typeface="+mn-lt"/>
                <a:ea typeface="+mn-ea"/>
                <a:cs typeface="+mn-cs"/>
              </a:rPr>
              <a:t>Nors </a:t>
            </a:r>
            <a:r>
              <a:rPr lang="lt-LT" sz="1200" b="0" i="1" kern="1200" dirty="0" err="1" smtClean="0">
                <a:solidFill>
                  <a:schemeClr val="tx1"/>
                </a:solidFill>
                <a:effectLst/>
                <a:latin typeface="+mn-lt"/>
                <a:ea typeface="+mn-ea"/>
                <a:cs typeface="+mn-cs"/>
              </a:rPr>
              <a:t>Solanum</a:t>
            </a:r>
            <a:r>
              <a:rPr lang="lt-LT" sz="1200" b="0" i="1" kern="1200" dirty="0" smtClean="0">
                <a:solidFill>
                  <a:schemeClr val="tx1"/>
                </a:solidFill>
                <a:effectLst/>
                <a:latin typeface="+mn-lt"/>
                <a:ea typeface="+mn-ea"/>
                <a:cs typeface="+mn-cs"/>
              </a:rPr>
              <a:t> </a:t>
            </a:r>
            <a:r>
              <a:rPr lang="lt-LT" sz="1200" b="0" i="1" kern="1200" dirty="0" err="1" smtClean="0">
                <a:solidFill>
                  <a:schemeClr val="tx1"/>
                </a:solidFill>
                <a:effectLst/>
                <a:latin typeface="+mn-lt"/>
                <a:ea typeface="+mn-ea"/>
                <a:cs typeface="+mn-cs"/>
              </a:rPr>
              <a:t>spp</a:t>
            </a:r>
            <a:r>
              <a:rPr lang="lt-LT" sz="1200" b="0" i="1" kern="1200" dirty="0" smtClean="0">
                <a:solidFill>
                  <a:schemeClr val="tx1"/>
                </a:solidFill>
                <a:effectLst/>
                <a:latin typeface="+mn-lt"/>
                <a:ea typeface="+mn-ea"/>
                <a:cs typeface="+mn-cs"/>
              </a:rPr>
              <a:t>. </a:t>
            </a:r>
            <a:r>
              <a:rPr lang="lt-LT" sz="1200" b="0" i="0" kern="1200" dirty="0" smtClean="0">
                <a:solidFill>
                  <a:schemeClr val="tx1"/>
                </a:solidFill>
                <a:effectLst/>
                <a:latin typeface="+mn-lt"/>
                <a:ea typeface="+mn-ea"/>
                <a:cs typeface="+mn-cs"/>
              </a:rPr>
              <a:t>aprėpia apie 1500 skirtingų rūšių, Europoje savaime auga 3 rūšys: </a:t>
            </a:r>
            <a:r>
              <a:rPr lang="lt-LT" sz="1200" b="0" i="0" kern="1200" dirty="0" err="1" smtClean="0">
                <a:solidFill>
                  <a:schemeClr val="tx1"/>
                </a:solidFill>
                <a:effectLst/>
                <a:latin typeface="+mn-lt"/>
                <a:ea typeface="+mn-ea"/>
                <a:cs typeface="+mn-cs"/>
              </a:rPr>
              <a:t>karklavijas </a:t>
            </a:r>
            <a:r>
              <a:rPr lang="lt-LT" sz="1200" b="0" i="1" kern="1200" dirty="0" err="1" smtClean="0">
                <a:solidFill>
                  <a:schemeClr val="tx1"/>
                </a:solidFill>
                <a:effectLst/>
                <a:latin typeface="+mn-lt"/>
                <a:ea typeface="+mn-ea"/>
                <a:cs typeface="+mn-cs"/>
              </a:rPr>
              <a:t>(Solanum</a:t>
            </a:r>
            <a:r>
              <a:rPr lang="lt-LT" sz="1200" b="0" i="1" kern="1200" dirty="0" smtClean="0">
                <a:solidFill>
                  <a:schemeClr val="tx1"/>
                </a:solidFill>
                <a:effectLst/>
                <a:latin typeface="+mn-lt"/>
                <a:ea typeface="+mn-ea"/>
                <a:cs typeface="+mn-cs"/>
              </a:rPr>
              <a:t> </a:t>
            </a:r>
            <a:r>
              <a:rPr lang="lt-LT" sz="1200" b="0" i="1" kern="1200" dirty="0" err="1" smtClean="0">
                <a:solidFill>
                  <a:schemeClr val="tx1"/>
                </a:solidFill>
                <a:effectLst/>
                <a:latin typeface="+mn-lt"/>
                <a:ea typeface="+mn-ea"/>
                <a:cs typeface="+mn-cs"/>
              </a:rPr>
              <a:t>dulcumara</a:t>
            </a:r>
            <a:r>
              <a:rPr lang="lt-LT" sz="1200" b="0" i="0" kern="1200" dirty="0" smtClean="0">
                <a:solidFill>
                  <a:schemeClr val="tx1"/>
                </a:solidFill>
                <a:effectLst/>
                <a:latin typeface="+mn-lt"/>
                <a:ea typeface="+mn-ea"/>
                <a:cs typeface="+mn-cs"/>
              </a:rPr>
              <a:t>), juodoji ir geltonoji </a:t>
            </a:r>
            <a:r>
              <a:rPr lang="lt-LT" sz="1200" b="0" i="0" kern="1200" dirty="0" err="1" smtClean="0">
                <a:solidFill>
                  <a:schemeClr val="tx1"/>
                </a:solidFill>
                <a:effectLst/>
                <a:latin typeface="+mn-lt"/>
                <a:ea typeface="+mn-ea"/>
                <a:cs typeface="+mn-cs"/>
              </a:rPr>
              <a:t>kiauliauogės </a:t>
            </a:r>
            <a:r>
              <a:rPr lang="lt-LT" sz="1200" b="0" i="1" kern="1200" dirty="0" err="1" smtClean="0">
                <a:solidFill>
                  <a:schemeClr val="tx1"/>
                </a:solidFill>
                <a:effectLst/>
                <a:latin typeface="+mn-lt"/>
                <a:ea typeface="+mn-ea"/>
                <a:cs typeface="+mn-cs"/>
              </a:rPr>
              <a:t>(Solanum</a:t>
            </a:r>
            <a:r>
              <a:rPr lang="lt-LT" sz="1200" b="0" i="1" kern="1200" dirty="0" smtClean="0">
                <a:solidFill>
                  <a:schemeClr val="tx1"/>
                </a:solidFill>
                <a:effectLst/>
                <a:latin typeface="+mn-lt"/>
                <a:ea typeface="+mn-ea"/>
                <a:cs typeface="+mn-cs"/>
              </a:rPr>
              <a:t> </a:t>
            </a:r>
            <a:r>
              <a:rPr lang="lt-LT" sz="1200" b="0" i="1" kern="1200" dirty="0" err="1" smtClean="0">
                <a:solidFill>
                  <a:schemeClr val="tx1"/>
                </a:solidFill>
                <a:effectLst/>
                <a:latin typeface="+mn-lt"/>
                <a:ea typeface="+mn-ea"/>
                <a:cs typeface="+mn-cs"/>
              </a:rPr>
              <a:t>nigrum</a:t>
            </a:r>
            <a:r>
              <a:rPr lang="lt-LT" sz="1200" b="0" i="1" kern="1200" dirty="0" smtClean="0">
                <a:solidFill>
                  <a:schemeClr val="tx1"/>
                </a:solidFill>
                <a:effectLst/>
                <a:latin typeface="+mn-lt"/>
                <a:ea typeface="+mn-ea"/>
                <a:cs typeface="+mn-cs"/>
              </a:rPr>
              <a:t>, </a:t>
            </a:r>
            <a:r>
              <a:rPr lang="lt-LT" sz="1200" b="0" i="1" kern="1200" dirty="0" err="1" smtClean="0">
                <a:solidFill>
                  <a:schemeClr val="tx1"/>
                </a:solidFill>
                <a:effectLst/>
                <a:latin typeface="+mn-lt"/>
                <a:ea typeface="+mn-ea"/>
                <a:cs typeface="+mn-cs"/>
              </a:rPr>
              <a:t>Solanum</a:t>
            </a:r>
            <a:r>
              <a:rPr lang="lt-LT" sz="1200" b="0" i="1" kern="1200" dirty="0" smtClean="0">
                <a:solidFill>
                  <a:schemeClr val="tx1"/>
                </a:solidFill>
                <a:effectLst/>
                <a:latin typeface="+mn-lt"/>
                <a:ea typeface="+mn-ea"/>
                <a:cs typeface="+mn-cs"/>
              </a:rPr>
              <a:t> </a:t>
            </a:r>
            <a:r>
              <a:rPr lang="lt-LT" sz="1200" b="0" i="1" kern="1200" dirty="0" err="1" smtClean="0">
                <a:solidFill>
                  <a:schemeClr val="tx1"/>
                </a:solidFill>
                <a:effectLst/>
                <a:latin typeface="+mn-lt"/>
                <a:ea typeface="+mn-ea"/>
                <a:cs typeface="+mn-cs"/>
              </a:rPr>
              <a:t>luteum</a:t>
            </a:r>
            <a:r>
              <a:rPr lang="lt-LT" sz="1200" b="0" i="1" kern="1200" dirty="0" smtClean="0">
                <a:solidFill>
                  <a:schemeClr val="tx1"/>
                </a:solidFill>
                <a:effectLst/>
                <a:latin typeface="+mn-lt"/>
                <a:ea typeface="+mn-ea"/>
                <a:cs typeface="+mn-cs"/>
              </a:rPr>
              <a:t>). </a:t>
            </a:r>
            <a:r>
              <a:rPr lang="lt-LT" sz="1200" b="0" i="0" kern="1200" dirty="0" smtClean="0">
                <a:solidFill>
                  <a:schemeClr val="tx1"/>
                </a:solidFill>
                <a:effectLst/>
                <a:latin typeface="+mn-lt"/>
                <a:ea typeface="+mn-ea"/>
                <a:cs typeface="+mn-cs"/>
              </a:rPr>
              <a:t>Tai augalai turintys</a:t>
            </a:r>
            <a:r>
              <a:rPr lang="lt-LT" sz="1200" b="0" i="0" kern="1200" baseline="0" dirty="0" smtClean="0">
                <a:solidFill>
                  <a:schemeClr val="tx1"/>
                </a:solidFill>
                <a:effectLst/>
                <a:latin typeface="+mn-lt"/>
                <a:ea typeface="+mn-ea"/>
                <a:cs typeface="+mn-cs"/>
              </a:rPr>
              <a:t> daug nuodo </a:t>
            </a:r>
            <a:r>
              <a:rPr lang="lt-LT" sz="1200" b="0" i="0" kern="1200" baseline="0" dirty="0" err="1" smtClean="0">
                <a:solidFill>
                  <a:schemeClr val="tx1"/>
                </a:solidFill>
                <a:effectLst/>
                <a:latin typeface="+mn-lt"/>
                <a:ea typeface="+mn-ea"/>
                <a:cs typeface="+mn-cs"/>
              </a:rPr>
              <a:t>s</a:t>
            </a:r>
            <a:r>
              <a:rPr lang="lt-LT" sz="1200" b="0" i="0" kern="1200" dirty="0" err="1" smtClean="0">
                <a:solidFill>
                  <a:schemeClr val="tx1"/>
                </a:solidFill>
                <a:effectLst/>
                <a:latin typeface="+mn-lt"/>
                <a:ea typeface="+mn-ea"/>
                <a:cs typeface="+mn-cs"/>
              </a:rPr>
              <a:t>olanino</a:t>
            </a:r>
            <a:r>
              <a:rPr lang="lt-LT" sz="1200" b="0" i="0" kern="1200" dirty="0" smtClean="0">
                <a:solidFill>
                  <a:schemeClr val="tx1"/>
                </a:solidFill>
                <a:effectLst/>
                <a:latin typeface="+mn-lt"/>
                <a:ea typeface="+mn-ea"/>
                <a:cs typeface="+mn-cs"/>
              </a:rPr>
              <a:t>.</a:t>
            </a:r>
            <a:r>
              <a:rPr lang="lt-LT" sz="1200" b="0" i="0" kern="1200" baseline="0" dirty="0" smtClean="0">
                <a:solidFill>
                  <a:schemeClr val="tx1"/>
                </a:solidFill>
                <a:effectLst/>
                <a:latin typeface="+mn-lt"/>
                <a:ea typeface="+mn-ea"/>
                <a:cs typeface="+mn-cs"/>
              </a:rPr>
              <a:t> Jis</a:t>
            </a:r>
            <a:r>
              <a:rPr lang="lt-LT" sz="1200" b="0" i="0" kern="1200" dirty="0" smtClean="0">
                <a:solidFill>
                  <a:schemeClr val="tx1"/>
                </a:solidFill>
                <a:effectLst/>
                <a:latin typeface="+mn-lt"/>
                <a:ea typeface="+mn-ea"/>
                <a:cs typeface="+mn-cs"/>
              </a:rPr>
              <a:t> yra tirpus vandenyje, verdant pašalinamas.</a:t>
            </a:r>
          </a:p>
          <a:p>
            <a:r>
              <a:rPr lang="lt-LT" sz="1200" b="0" i="0" kern="1200" dirty="0" smtClean="0">
                <a:solidFill>
                  <a:schemeClr val="tx1"/>
                </a:solidFill>
                <a:effectLst/>
                <a:latin typeface="+mn-lt"/>
                <a:ea typeface="+mn-ea"/>
                <a:cs typeface="+mn-cs"/>
              </a:rPr>
              <a:t>Kalbant apie</a:t>
            </a:r>
            <a:r>
              <a:rPr lang="lt-LT" sz="1200" b="0" i="0" kern="1200" baseline="0" dirty="0" smtClean="0">
                <a:solidFill>
                  <a:schemeClr val="tx1"/>
                </a:solidFill>
                <a:effectLst/>
                <a:latin typeface="+mn-lt"/>
                <a:ea typeface="+mn-ea"/>
                <a:cs typeface="+mn-cs"/>
              </a:rPr>
              <a:t> šį nuodą v</a:t>
            </a:r>
            <a:r>
              <a:rPr lang="lt-LT" sz="1200" b="0" i="0" kern="1200" dirty="0" smtClean="0">
                <a:solidFill>
                  <a:schemeClr val="tx1"/>
                </a:solidFill>
                <a:effectLst/>
                <a:latin typeface="+mn-lt"/>
                <a:ea typeface="+mn-ea"/>
                <a:cs typeface="+mn-cs"/>
              </a:rPr>
              <a:t>erta prisiminti ir sukultūrintus augalus – </a:t>
            </a:r>
            <a:r>
              <a:rPr lang="lt-LT" sz="1200" b="0" i="0" kern="1200" dirty="0" err="1" smtClean="0">
                <a:solidFill>
                  <a:schemeClr val="tx1"/>
                </a:solidFill>
                <a:effectLst/>
                <a:latin typeface="+mn-lt"/>
                <a:ea typeface="+mn-ea"/>
                <a:cs typeface="+mn-cs"/>
              </a:rPr>
              <a:t>bulvę</a:t>
            </a:r>
            <a:r>
              <a:rPr lang="lt-LT" sz="1200" b="0" i="1" kern="1200" dirty="0" err="1" smtClean="0">
                <a:solidFill>
                  <a:schemeClr val="tx1"/>
                </a:solidFill>
                <a:effectLst/>
                <a:latin typeface="+mn-lt"/>
                <a:ea typeface="+mn-ea"/>
                <a:cs typeface="+mn-cs"/>
              </a:rPr>
              <a:t> (Solanum</a:t>
            </a:r>
            <a:r>
              <a:rPr lang="lt-LT" sz="1200" b="0" i="1" kern="1200" dirty="0" smtClean="0">
                <a:solidFill>
                  <a:schemeClr val="tx1"/>
                </a:solidFill>
                <a:effectLst/>
                <a:latin typeface="+mn-lt"/>
                <a:ea typeface="+mn-ea"/>
                <a:cs typeface="+mn-cs"/>
              </a:rPr>
              <a:t> </a:t>
            </a:r>
            <a:r>
              <a:rPr lang="lt-LT" sz="1200" b="0" i="1" kern="1200" dirty="0" err="1" smtClean="0">
                <a:solidFill>
                  <a:schemeClr val="tx1"/>
                </a:solidFill>
                <a:effectLst/>
                <a:latin typeface="+mn-lt"/>
                <a:ea typeface="+mn-ea"/>
                <a:cs typeface="+mn-cs"/>
              </a:rPr>
              <a:t>tuberosum), </a:t>
            </a:r>
            <a:r>
              <a:rPr lang="lt-LT" sz="1200" b="0" i="0" kern="1200" dirty="0" err="1" smtClean="0">
                <a:solidFill>
                  <a:schemeClr val="tx1"/>
                </a:solidFill>
                <a:effectLst/>
                <a:latin typeface="+mn-lt"/>
                <a:ea typeface="+mn-ea"/>
                <a:cs typeface="+mn-cs"/>
              </a:rPr>
              <a:t>pomidorus</a:t>
            </a:r>
            <a:r>
              <a:rPr lang="lt-LT" sz="1200" b="0" i="1" kern="1200" dirty="0" err="1" smtClean="0">
                <a:solidFill>
                  <a:schemeClr val="tx1"/>
                </a:solidFill>
                <a:effectLst/>
                <a:latin typeface="+mn-lt"/>
                <a:ea typeface="+mn-ea"/>
                <a:cs typeface="+mn-cs"/>
              </a:rPr>
              <a:t> (Lycopersicon</a:t>
            </a:r>
            <a:r>
              <a:rPr lang="lt-LT" sz="1200" b="0" i="1" kern="1200" dirty="0" smtClean="0">
                <a:solidFill>
                  <a:schemeClr val="tx1"/>
                </a:solidFill>
                <a:effectLst/>
                <a:latin typeface="+mn-lt"/>
                <a:ea typeface="+mn-ea"/>
                <a:cs typeface="+mn-cs"/>
              </a:rPr>
              <a:t> </a:t>
            </a:r>
            <a:r>
              <a:rPr lang="lt-LT" sz="1200" b="0" i="1" kern="1200" dirty="0" err="1" smtClean="0">
                <a:solidFill>
                  <a:schemeClr val="tx1"/>
                </a:solidFill>
                <a:effectLst/>
                <a:latin typeface="+mn-lt"/>
                <a:ea typeface="+mn-ea"/>
                <a:cs typeface="+mn-cs"/>
              </a:rPr>
              <a:t>lycopersicum</a:t>
            </a:r>
            <a:r>
              <a:rPr lang="lt-LT" sz="1200" b="0" i="1" kern="1200" dirty="0" smtClean="0">
                <a:solidFill>
                  <a:schemeClr val="tx1"/>
                </a:solidFill>
                <a:effectLst/>
                <a:latin typeface="+mn-lt"/>
                <a:ea typeface="+mn-ea"/>
                <a:cs typeface="+mn-cs"/>
              </a:rPr>
              <a:t>).</a:t>
            </a:r>
            <a:r>
              <a:rPr lang="lt-LT" sz="1200" b="0" i="0" kern="1200" dirty="0" smtClean="0">
                <a:solidFill>
                  <a:schemeClr val="tx1"/>
                </a:solidFill>
                <a:effectLst/>
                <a:latin typeface="+mn-lt"/>
                <a:ea typeface="+mn-ea"/>
                <a:cs typeface="+mn-cs"/>
              </a:rPr>
              <a:t> </a:t>
            </a:r>
            <a:r>
              <a:rPr lang="lt-LT" sz="1200" b="0" i="0" kern="1200" dirty="0" err="1" smtClean="0">
                <a:solidFill>
                  <a:schemeClr val="tx1"/>
                </a:solidFill>
                <a:effectLst/>
                <a:latin typeface="+mn-lt"/>
                <a:ea typeface="+mn-ea"/>
                <a:cs typeface="+mn-cs"/>
              </a:rPr>
              <a:t>Solanino</a:t>
            </a:r>
            <a:r>
              <a:rPr lang="lt-LT" sz="1200" b="0" i="0" kern="1200" dirty="0" smtClean="0">
                <a:solidFill>
                  <a:schemeClr val="tx1"/>
                </a:solidFill>
                <a:effectLst/>
                <a:latin typeface="+mn-lt"/>
                <a:ea typeface="+mn-ea"/>
                <a:cs typeface="+mn-cs"/>
              </a:rPr>
              <a:t> koncentracija šiuose augaluose, išskyrus prinokusius pomidorus bei bulvių gumbus, viršija 0.5%. Tad ir šiais augalais galima sunkiai apsinuodyti.</a:t>
            </a:r>
          </a:p>
          <a:p>
            <a:r>
              <a:rPr lang="lt-LT" sz="1200" b="0" i="0" kern="1200" dirty="0" smtClean="0">
                <a:solidFill>
                  <a:schemeClr val="tx1"/>
                </a:solidFill>
                <a:effectLst/>
                <a:latin typeface="+mn-lt"/>
                <a:ea typeface="+mn-ea"/>
                <a:cs typeface="+mn-cs"/>
              </a:rPr>
              <a:t> </a:t>
            </a:r>
          </a:p>
          <a:p>
            <a:r>
              <a:rPr lang="lt-LT" sz="1200" b="0" i="0" kern="1200" dirty="0" smtClean="0">
                <a:solidFill>
                  <a:schemeClr val="tx1"/>
                </a:solidFill>
                <a:effectLst/>
                <a:latin typeface="+mn-lt"/>
                <a:ea typeface="+mn-ea"/>
                <a:cs typeface="+mn-cs"/>
              </a:rPr>
              <a:t>Galima apsinuodyti ir bulvėmis: </a:t>
            </a:r>
            <a:r>
              <a:rPr lang="lt-LT" sz="1200" b="0" i="0" kern="1200" dirty="0" err="1" smtClean="0">
                <a:solidFill>
                  <a:schemeClr val="tx1"/>
                </a:solidFill>
                <a:effectLst/>
                <a:latin typeface="+mn-lt"/>
                <a:ea typeface="+mn-ea"/>
                <a:cs typeface="+mn-cs"/>
              </a:rPr>
              <a:t>solanino</a:t>
            </a:r>
            <a:r>
              <a:rPr lang="lt-LT" sz="1200" b="0" i="0" kern="1200" dirty="0" smtClean="0">
                <a:solidFill>
                  <a:schemeClr val="tx1"/>
                </a:solidFill>
                <a:effectLst/>
                <a:latin typeface="+mn-lt"/>
                <a:ea typeface="+mn-ea"/>
                <a:cs typeface="+mn-cs"/>
              </a:rPr>
              <a:t> daugiau aktyvios </a:t>
            </a:r>
            <a:r>
              <a:rPr lang="lt-LT" sz="1200" b="0" i="0" kern="1200" dirty="0" err="1" smtClean="0">
                <a:solidFill>
                  <a:schemeClr val="tx1"/>
                </a:solidFill>
                <a:effectLst/>
                <a:latin typeface="+mn-lt"/>
                <a:ea typeface="+mn-ea"/>
                <a:cs typeface="+mn-cs"/>
              </a:rPr>
              <a:t>metabolikos</a:t>
            </a:r>
            <a:r>
              <a:rPr lang="lt-LT" sz="1200" b="0" i="0" kern="1200" dirty="0" smtClean="0">
                <a:solidFill>
                  <a:schemeClr val="tx1"/>
                </a:solidFill>
                <a:effectLst/>
                <a:latin typeface="+mn-lt"/>
                <a:ea typeface="+mn-ea"/>
                <a:cs typeface="+mn-cs"/>
              </a:rPr>
              <a:t> srityse (akutės, ūgliai, pažaliavusi bulvė, bulvės vaisiai). Jo kiekį padidina: saugojimas šviesoje, rūšinės savybės, nebrandžiose bulvėse, žema saugojimo temperatūra, pažeidimai. </a:t>
            </a:r>
          </a:p>
          <a:p>
            <a:r>
              <a:rPr lang="lt-LT" sz="1200" b="0" i="0" kern="1200" dirty="0" smtClean="0">
                <a:solidFill>
                  <a:schemeClr val="tx1"/>
                </a:solidFill>
                <a:effectLst/>
                <a:latin typeface="+mn-lt"/>
                <a:ea typeface="+mn-ea"/>
                <a:cs typeface="+mn-cs"/>
              </a:rPr>
              <a:t>Kaip minėta, </a:t>
            </a:r>
            <a:r>
              <a:rPr lang="lt-LT" sz="1200" b="0" i="0" kern="1200" dirty="0" err="1" smtClean="0">
                <a:solidFill>
                  <a:schemeClr val="tx1"/>
                </a:solidFill>
                <a:effectLst/>
                <a:latin typeface="+mn-lt"/>
                <a:ea typeface="+mn-ea"/>
                <a:cs typeface="+mn-cs"/>
              </a:rPr>
              <a:t>solaninas</a:t>
            </a:r>
            <a:r>
              <a:rPr lang="lt-LT" sz="1200" b="0" i="0" kern="1200" dirty="0" smtClean="0">
                <a:solidFill>
                  <a:schemeClr val="tx1"/>
                </a:solidFill>
                <a:effectLst/>
                <a:latin typeface="+mn-lt"/>
                <a:ea typeface="+mn-ea"/>
                <a:cs typeface="+mn-cs"/>
              </a:rPr>
              <a:t> sudirgina gleivines ir sukelia gan </a:t>
            </a:r>
            <a:r>
              <a:rPr lang="lt-LT" sz="1200" b="0" i="0" kern="1200" dirty="0" err="1" smtClean="0">
                <a:solidFill>
                  <a:schemeClr val="tx1"/>
                </a:solidFill>
                <a:effectLst/>
                <a:latin typeface="+mn-lt"/>
                <a:ea typeface="+mn-ea"/>
                <a:cs typeface="+mn-cs"/>
              </a:rPr>
              <a:t>ilgai  (ilgiau</a:t>
            </a:r>
            <a:r>
              <a:rPr lang="lt-LT" sz="1200" b="0" i="0" kern="1200" dirty="0" smtClean="0">
                <a:solidFill>
                  <a:schemeClr val="tx1"/>
                </a:solidFill>
                <a:effectLst/>
                <a:latin typeface="+mn-lt"/>
                <a:ea typeface="+mn-ea"/>
                <a:cs typeface="+mn-cs"/>
              </a:rPr>
              <a:t> nei 24 </a:t>
            </a:r>
            <a:r>
              <a:rPr lang="lt-LT" sz="1200" b="0" i="0" kern="1200" dirty="0" err="1" smtClean="0">
                <a:solidFill>
                  <a:schemeClr val="tx1"/>
                </a:solidFill>
                <a:effectLst/>
                <a:latin typeface="+mn-lt"/>
                <a:ea typeface="+mn-ea"/>
                <a:cs typeface="+mn-cs"/>
              </a:rPr>
              <a:t>val</a:t>
            </a:r>
            <a:r>
              <a:rPr lang="lt-LT" sz="1200" b="0" i="0" kern="1200" dirty="0" smtClean="0">
                <a:solidFill>
                  <a:schemeClr val="tx1"/>
                </a:solidFill>
                <a:effectLst/>
                <a:latin typeface="+mn-lt"/>
                <a:ea typeface="+mn-ea"/>
                <a:cs typeface="+mn-cs"/>
              </a:rPr>
              <a:t>.) trunkantį virškinimo trakto sutrikimą, patekęs į kraujotaką aktyvuoja centrinę nervų sistemą (raumenų drebėjimas ar net traukuliai). Sunkaus apsinuodijimo atveju galima mirtina išeitis. Visgi sunkūs apsinuodijimai reti.</a:t>
            </a:r>
          </a:p>
          <a:p>
            <a:endParaRPr lang="lt-LT" sz="1200" kern="1200" dirty="0" smtClean="0">
              <a:solidFill>
                <a:schemeClr val="tx1"/>
              </a:solidFill>
              <a:effectLst/>
              <a:latin typeface="+mn-lt"/>
              <a:ea typeface="+mn-ea"/>
              <a:cs typeface="+mn-cs"/>
            </a:endParaRPr>
          </a:p>
          <a:p>
            <a:r>
              <a:rPr lang="lt-LT" sz="1200" kern="1200" dirty="0" smtClean="0">
                <a:solidFill>
                  <a:schemeClr val="tx1"/>
                </a:solidFill>
                <a:effectLst/>
                <a:latin typeface="+mn-lt"/>
                <a:ea typeface="+mn-ea"/>
                <a:cs typeface="+mn-cs"/>
              </a:rPr>
              <a:t>Termiškai neapdorota daržinė pupelė (</a:t>
            </a:r>
            <a:r>
              <a:rPr lang="lt-LT" sz="1200" i="1" kern="1200" dirty="0" err="1" smtClean="0">
                <a:solidFill>
                  <a:schemeClr val="tx1"/>
                </a:solidFill>
                <a:effectLst/>
                <a:latin typeface="+mn-lt"/>
                <a:ea typeface="+mn-ea"/>
                <a:cs typeface="+mn-cs"/>
              </a:rPr>
              <a:t>Phaseolus</a:t>
            </a:r>
            <a:r>
              <a:rPr lang="lt-LT" sz="1200" i="1" kern="1200" dirty="0" smtClean="0">
                <a:solidFill>
                  <a:schemeClr val="tx1"/>
                </a:solidFill>
                <a:effectLst/>
                <a:latin typeface="+mn-lt"/>
                <a:ea typeface="+mn-ea"/>
                <a:cs typeface="+mn-cs"/>
              </a:rPr>
              <a:t> </a:t>
            </a:r>
            <a:r>
              <a:rPr lang="lt-LT" sz="1200" i="1" kern="1200" dirty="0" err="1" smtClean="0">
                <a:solidFill>
                  <a:schemeClr val="tx1"/>
                </a:solidFill>
                <a:effectLst/>
                <a:latin typeface="+mn-lt"/>
                <a:ea typeface="+mn-ea"/>
                <a:cs typeface="+mn-cs"/>
              </a:rPr>
              <a:t>vulgaris</a:t>
            </a:r>
            <a:r>
              <a:rPr lang="lt-LT" sz="1200" kern="1200" dirty="0" smtClean="0">
                <a:solidFill>
                  <a:schemeClr val="tx1"/>
                </a:solidFill>
                <a:effectLst/>
                <a:latin typeface="+mn-lt"/>
                <a:ea typeface="+mn-ea"/>
                <a:cs typeface="+mn-cs"/>
              </a:rPr>
              <a:t>) yra labai nuodinga. Suvalgyta žalia sukelia itin sunkius apsinuodijimus. Visame augale (išskyrus lapus) randama </a:t>
            </a:r>
            <a:r>
              <a:rPr lang="lt-LT" sz="1200" kern="1200" dirty="0" err="1" smtClean="0">
                <a:solidFill>
                  <a:schemeClr val="tx1"/>
                </a:solidFill>
                <a:effectLst/>
                <a:latin typeface="+mn-lt"/>
                <a:ea typeface="+mn-ea"/>
                <a:cs typeface="+mn-cs"/>
              </a:rPr>
              <a:t>toksalbumino</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fazino</a:t>
            </a:r>
            <a:r>
              <a:rPr lang="lt-LT" sz="1200" kern="1200" dirty="0" smtClean="0">
                <a:solidFill>
                  <a:schemeClr val="tx1"/>
                </a:solidFill>
                <a:effectLst/>
                <a:latin typeface="+mn-lt"/>
                <a:ea typeface="+mn-ea"/>
                <a:cs typeface="+mn-cs"/>
              </a:rPr>
              <a:t>, kuris suyra verdant mažiausiai 30 minučių. Aprašyta sunkių apsinuodijimų nepakankamai išvirtomis pupelėmis.</a:t>
            </a:r>
          </a:p>
          <a:p>
            <a:endParaRPr lang="lt-LT" dirty="0"/>
          </a:p>
        </p:txBody>
      </p:sp>
      <p:sp>
        <p:nvSpPr>
          <p:cNvPr id="4" name="Slide Number Placeholder 3"/>
          <p:cNvSpPr>
            <a:spLocks noGrp="1"/>
          </p:cNvSpPr>
          <p:nvPr>
            <p:ph type="sldNum" sz="quarter" idx="10"/>
          </p:nvPr>
        </p:nvSpPr>
        <p:spPr/>
        <p:txBody>
          <a:bodyPr/>
          <a:lstStyle/>
          <a:p>
            <a:fld id="{D7D8A2CB-8BAF-48D9-8FCF-285AEBB62C20}" type="slidenum">
              <a:rPr lang="lt-LT" smtClean="0"/>
              <a:t>29</a:t>
            </a:fld>
            <a:endParaRPr lang="lt-LT"/>
          </a:p>
        </p:txBody>
      </p:sp>
    </p:spTree>
    <p:extLst>
      <p:ext uri="{BB962C8B-B14F-4D97-AF65-F5344CB8AC3E}">
        <p14:creationId xmlns:p14="http://schemas.microsoft.com/office/powerpoint/2010/main" val="23867777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b="1" kern="1200" dirty="0" smtClean="0">
                <a:solidFill>
                  <a:schemeClr val="tx1"/>
                </a:solidFill>
                <a:effectLst/>
                <a:latin typeface="+mn-lt"/>
                <a:ea typeface="+mn-ea"/>
                <a:cs typeface="+mn-cs"/>
              </a:rPr>
              <a:t>Nuodingieji grybai </a:t>
            </a:r>
          </a:p>
          <a:p>
            <a:r>
              <a:rPr lang="lt-LT" sz="1200" kern="1200" dirty="0" smtClean="0">
                <a:solidFill>
                  <a:schemeClr val="tx1"/>
                </a:solidFill>
                <a:effectLst/>
                <a:latin typeface="+mn-lt"/>
                <a:ea typeface="+mn-ea"/>
                <a:cs typeface="+mn-cs"/>
              </a:rPr>
              <a:t>Nuo senų laikų žmonės maistui vartoja grybus. Valgyti geriau jaunus ir šviežius žinomus grybus, nes senuose grybuose pakinta jų baltymai ir gali sukelti apsinuodijimą. Žinoma, dažniau apsinuodijama nevalgomaisiais ir net mirtinai nuodingais grybais. Apsinuodijimo galima išvengti, jei rinksite tik gerai žinomus grybus ir valgysite tik patys juos paruošę.</a:t>
            </a:r>
          </a:p>
          <a:p>
            <a:r>
              <a:rPr lang="lt-LT" sz="1200" kern="1200" dirty="0" smtClean="0">
                <a:solidFill>
                  <a:schemeClr val="tx1"/>
                </a:solidFill>
                <a:effectLst/>
                <a:latin typeface="+mn-lt"/>
                <a:ea typeface="+mn-ea"/>
                <a:cs typeface="+mn-cs"/>
              </a:rPr>
              <a:t>Dažniausiai žmonės apsinuodija, nuodingąjį grybą supainioję su valgomuoju. Blyškioji musmirė palaikoma pievagrybiu, žalsvoji – ūmėde ar žaliuoke. Kartais grybautojai įsigudrina rinkti mažai žinomus grybus, pasikliovę netinkamais patarimais ar blogai juos supratę.</a:t>
            </a:r>
          </a:p>
          <a:p>
            <a:endParaRPr lang="lt-LT" dirty="0" smtClean="0"/>
          </a:p>
          <a:p>
            <a:endParaRPr lang="lt-LT" dirty="0"/>
          </a:p>
        </p:txBody>
      </p:sp>
      <p:sp>
        <p:nvSpPr>
          <p:cNvPr id="4" name="Slide Number Placeholder 3"/>
          <p:cNvSpPr>
            <a:spLocks noGrp="1"/>
          </p:cNvSpPr>
          <p:nvPr>
            <p:ph type="sldNum" sz="quarter" idx="10"/>
          </p:nvPr>
        </p:nvSpPr>
        <p:spPr/>
        <p:txBody>
          <a:bodyPr/>
          <a:lstStyle/>
          <a:p>
            <a:fld id="{D7D8A2CB-8BAF-48D9-8FCF-285AEBB62C20}" type="slidenum">
              <a:rPr lang="lt-LT" smtClean="0"/>
              <a:t>30</a:t>
            </a:fld>
            <a:endParaRPr lang="lt-LT"/>
          </a:p>
        </p:txBody>
      </p:sp>
    </p:spTree>
    <p:extLst>
      <p:ext uri="{BB962C8B-B14F-4D97-AF65-F5344CB8AC3E}">
        <p14:creationId xmlns:p14="http://schemas.microsoft.com/office/powerpoint/2010/main" val="15165159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kern="1200" dirty="0" smtClean="0">
                <a:solidFill>
                  <a:schemeClr val="tx1"/>
                </a:solidFill>
                <a:effectLst/>
                <a:latin typeface="+mn-lt"/>
                <a:ea typeface="+mn-ea"/>
                <a:cs typeface="+mn-cs"/>
              </a:rPr>
              <a:t>Nuodingiausi ir daugiausia mirčių sukėlę Lietuvos grybai yra žalsvoji ar blyškioji musmirė. Net viename grybe esantis nuodo </a:t>
            </a:r>
            <a:r>
              <a:rPr lang="lt-LT" sz="1200" kern="1200" dirty="0" err="1" smtClean="0">
                <a:solidFill>
                  <a:schemeClr val="tx1"/>
                </a:solidFill>
                <a:effectLst/>
                <a:latin typeface="+mn-lt"/>
                <a:ea typeface="+mn-ea"/>
                <a:cs typeface="+mn-cs"/>
              </a:rPr>
              <a:t>amatoksino</a:t>
            </a:r>
            <a:r>
              <a:rPr lang="lt-LT" sz="1200" kern="1200" dirty="0" smtClean="0">
                <a:solidFill>
                  <a:schemeClr val="tx1"/>
                </a:solidFill>
                <a:effectLst/>
                <a:latin typeface="+mn-lt"/>
                <a:ea typeface="+mn-ea"/>
                <a:cs typeface="+mn-cs"/>
              </a:rPr>
              <a:t> kiekis gali būti mirtinas. Šio nuodo savybės nepakinta grybus verdant, kepant, sūdant ir kitaip juos konservuojant. Žalsvosios musmirės kepurėlė žalia, pilkai, rusvai ar gelsvai žalsva, vidurinė jos dalis tamsesnė, kotas tuščiaviduris, žalsvas, į pagrindą </a:t>
            </a:r>
            <a:r>
              <a:rPr lang="lt-LT" sz="1200" kern="1200" dirty="0" err="1" smtClean="0">
                <a:solidFill>
                  <a:schemeClr val="tx1"/>
                </a:solidFill>
                <a:effectLst/>
                <a:latin typeface="+mn-lt"/>
                <a:ea typeface="+mn-ea"/>
                <a:cs typeface="+mn-cs"/>
              </a:rPr>
              <a:t>gumbiškai</a:t>
            </a:r>
            <a:r>
              <a:rPr lang="lt-LT" sz="1200" kern="1200" dirty="0" smtClean="0">
                <a:solidFill>
                  <a:schemeClr val="tx1"/>
                </a:solidFill>
                <a:effectLst/>
                <a:latin typeface="+mn-lt"/>
                <a:ea typeface="+mn-ea"/>
                <a:cs typeface="+mn-cs"/>
              </a:rPr>
              <a:t> sustorėjęs, apatinę koto dalį gaubia skiautėta išnara. Labai pavojinga tuo, kad lengvai gali būti supainiota su kitais,</a:t>
            </a:r>
            <a:r>
              <a:rPr lang="lt-LT" sz="1200" kern="1200" baseline="0" dirty="0" smtClean="0">
                <a:solidFill>
                  <a:schemeClr val="tx1"/>
                </a:solidFill>
                <a:effectLst/>
                <a:latin typeface="+mn-lt"/>
                <a:ea typeface="+mn-ea"/>
                <a:cs typeface="+mn-cs"/>
              </a:rPr>
              <a:t> valgomais grybais.</a:t>
            </a:r>
            <a:endParaRPr lang="lt-LT"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lt-LT" sz="1200" kern="1200" dirty="0" smtClean="0">
                <a:solidFill>
                  <a:schemeClr val="tx1"/>
                </a:solidFill>
                <a:effectLst/>
                <a:latin typeface="+mn-lt"/>
                <a:ea typeface="+mn-ea"/>
                <a:cs typeface="+mn-cs"/>
              </a:rPr>
              <a:t>Mirtingumas, apsinuodijus žalsvąja musmire, sudaro 20-30%. Mirštama dėl ūminio kepenų nepakankamumo bei kitų komplikacijų. Sunkių apsinuodijimo </a:t>
            </a:r>
            <a:r>
              <a:rPr lang="lt-LT" sz="1200" kern="1200" dirty="0" err="1" smtClean="0">
                <a:solidFill>
                  <a:schemeClr val="tx1"/>
                </a:solidFill>
                <a:effectLst/>
                <a:latin typeface="+mn-lt"/>
                <a:ea typeface="+mn-ea"/>
                <a:cs typeface="+mn-cs"/>
              </a:rPr>
              <a:t>amatoksino</a:t>
            </a:r>
            <a:r>
              <a:rPr lang="lt-LT" sz="1200" kern="1200" dirty="0" smtClean="0">
                <a:solidFill>
                  <a:schemeClr val="tx1"/>
                </a:solidFill>
                <a:effectLst/>
                <a:latin typeface="+mn-lt"/>
                <a:ea typeface="+mn-ea"/>
                <a:cs typeface="+mn-cs"/>
              </a:rPr>
              <a:t> turinčiais grybais komplikacijų galima išvengti, jei žmogus laiku kreipiasi profesionalios pagalbos. </a:t>
            </a:r>
          </a:p>
          <a:p>
            <a:pPr marL="0" marR="0" indent="0" algn="l" defTabSz="914400" rtl="0" eaLnBrk="1" fontAlgn="auto" latinLnBrk="0" hangingPunct="1">
              <a:lnSpc>
                <a:spcPct val="100000"/>
              </a:lnSpc>
              <a:spcBef>
                <a:spcPts val="0"/>
              </a:spcBef>
              <a:spcAft>
                <a:spcPts val="0"/>
              </a:spcAft>
              <a:buClrTx/>
              <a:buSzTx/>
              <a:buFontTx/>
              <a:buNone/>
              <a:tabLst/>
              <a:defRPr/>
            </a:pPr>
            <a:r>
              <a:rPr lang="lt-LT" sz="1200" kern="1200" dirty="0" smtClean="0">
                <a:solidFill>
                  <a:schemeClr val="tx1"/>
                </a:solidFill>
                <a:effectLst/>
                <a:latin typeface="+mn-lt"/>
                <a:ea typeface="+mn-ea"/>
                <a:cs typeface="+mn-cs"/>
              </a:rPr>
              <a:t>Apsinuodijus paprastąja musmire pakinta elgesys, galimos haliucinacijos, regos sutrikimai, traukuliai, psichozė, gali sustiprėti prakaitavimas, tekėti seilės. Apsinuodijimas nemirtinas.</a:t>
            </a:r>
          </a:p>
          <a:p>
            <a:r>
              <a:rPr lang="lt-LT" sz="1200" kern="1200" dirty="0" smtClean="0">
                <a:solidFill>
                  <a:schemeClr val="tx1"/>
                </a:solidFill>
                <a:effectLst/>
                <a:latin typeface="+mn-lt"/>
                <a:ea typeface="+mn-ea"/>
                <a:cs typeface="+mn-cs"/>
              </a:rPr>
              <a:t>Apsinuodijus kitais nuodingais grybais (bobausis, </a:t>
            </a:r>
            <a:r>
              <a:rPr lang="lt-LT" sz="1200" kern="1200" dirty="0" err="1" smtClean="0">
                <a:solidFill>
                  <a:schemeClr val="tx1"/>
                </a:solidFill>
                <a:effectLst/>
                <a:latin typeface="+mn-lt"/>
                <a:ea typeface="+mn-ea"/>
                <a:cs typeface="+mn-cs"/>
              </a:rPr>
              <a:t>mėšlagrybis</a:t>
            </a:r>
            <a:r>
              <a:rPr lang="lt-LT" sz="1200" kern="1200" dirty="0" smtClean="0">
                <a:solidFill>
                  <a:schemeClr val="tx1"/>
                </a:solidFill>
                <a:effectLst/>
                <a:latin typeface="+mn-lt"/>
                <a:ea typeface="+mn-ea"/>
                <a:cs typeface="+mn-cs"/>
              </a:rPr>
              <a:t>, nuodingasis nuosėdis, pilkoji meškutė, pilkoji </a:t>
            </a:r>
            <a:r>
              <a:rPr lang="lt-LT" sz="1200" kern="1200" dirty="0" err="1" smtClean="0">
                <a:solidFill>
                  <a:schemeClr val="tx1"/>
                </a:solidFill>
                <a:effectLst/>
                <a:latin typeface="+mn-lt"/>
                <a:ea typeface="+mn-ea"/>
                <a:cs typeface="+mn-cs"/>
              </a:rPr>
              <a:t>skydabudė</a:t>
            </a:r>
            <a:r>
              <a:rPr lang="lt-LT" sz="1200" kern="1200" dirty="0" smtClean="0">
                <a:solidFill>
                  <a:schemeClr val="tx1"/>
                </a:solidFill>
                <a:effectLst/>
                <a:latin typeface="+mn-lt"/>
                <a:ea typeface="+mn-ea"/>
                <a:cs typeface="+mn-cs"/>
              </a:rPr>
              <a:t> ir kiti.) mirtini atvejai retesni, tačiau galimi, ypač mažų vaikų, senyvų ar sergančių sunkiomis lėtinėmis ligomis žmonių. </a:t>
            </a:r>
          </a:p>
          <a:p>
            <a:r>
              <a:rPr lang="lt-LT" sz="1200" kern="1200" dirty="0" smtClean="0">
                <a:solidFill>
                  <a:schemeClr val="tx1"/>
                </a:solidFill>
                <a:effectLst/>
                <a:latin typeface="+mn-lt"/>
                <a:ea typeface="+mn-ea"/>
                <a:cs typeface="+mn-cs"/>
              </a:rPr>
              <a:t>Apsinuodijimo grybais požymiai dažnai būna panašūs, skiriasi tik laikas nuo grybų suvalgymo iki pirmųjų požymių pasireiškimo. Pirmiausia prasideda stiprūs raižantys pilvo skausmai, pykinimas, vėmimas, viduriavimas. Būna bendras silpnumas, mieguistumas, nervų sistemos slopinimas gali progresuoti iki komos. </a:t>
            </a:r>
          </a:p>
          <a:p>
            <a:r>
              <a:rPr lang="lt-LT" sz="1200" kern="1200" dirty="0" smtClean="0">
                <a:solidFill>
                  <a:schemeClr val="tx1"/>
                </a:solidFill>
                <a:effectLst/>
                <a:latin typeface="+mn-lt"/>
                <a:ea typeface="+mn-ea"/>
                <a:cs typeface="+mn-cs"/>
              </a:rPr>
              <a:t>Įtarę apsinuodijimą grybais nebandykite gydytis patys, skubiai kreipkitės pagalbos į artimiausią medicinos įstaigą</a:t>
            </a:r>
            <a:r>
              <a:rPr lang="lt-LT" sz="1200" kern="1200" baseline="0" dirty="0" smtClean="0">
                <a:solidFill>
                  <a:schemeClr val="tx1"/>
                </a:solidFill>
                <a:effectLst/>
                <a:latin typeface="+mn-lt"/>
                <a:ea typeface="+mn-ea"/>
                <a:cs typeface="+mn-cs"/>
              </a:rPr>
              <a:t> ar pasikonsultuokite telefonu su Apsinuodijimų informacijos biuro specialistais.</a:t>
            </a:r>
            <a:endParaRPr lang="lt-LT" sz="1200" kern="1200" dirty="0" smtClean="0">
              <a:solidFill>
                <a:schemeClr val="tx1"/>
              </a:solidFill>
              <a:effectLst/>
              <a:latin typeface="+mn-lt"/>
              <a:ea typeface="+mn-ea"/>
              <a:cs typeface="+mn-cs"/>
            </a:endParaRPr>
          </a:p>
          <a:p>
            <a:endParaRPr lang="lt-LT" dirty="0"/>
          </a:p>
        </p:txBody>
      </p:sp>
      <p:sp>
        <p:nvSpPr>
          <p:cNvPr id="4" name="Slide Number Placeholder 3"/>
          <p:cNvSpPr>
            <a:spLocks noGrp="1"/>
          </p:cNvSpPr>
          <p:nvPr>
            <p:ph type="sldNum" sz="quarter" idx="10"/>
          </p:nvPr>
        </p:nvSpPr>
        <p:spPr/>
        <p:txBody>
          <a:bodyPr/>
          <a:lstStyle/>
          <a:p>
            <a:fld id="{D7D8A2CB-8BAF-48D9-8FCF-285AEBB62C20}" type="slidenum">
              <a:rPr lang="lt-LT" smtClean="0"/>
              <a:t>31</a:t>
            </a:fld>
            <a:endParaRPr lang="lt-LT"/>
          </a:p>
        </p:txBody>
      </p:sp>
    </p:spTree>
    <p:extLst>
      <p:ext uri="{BB962C8B-B14F-4D97-AF65-F5344CB8AC3E}">
        <p14:creationId xmlns:p14="http://schemas.microsoft.com/office/powerpoint/2010/main" val="942498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200" kern="1200" dirty="0" smtClean="0">
                <a:solidFill>
                  <a:schemeClr val="tx1"/>
                </a:solidFill>
                <a:effectLst/>
                <a:latin typeface="+mn-lt"/>
                <a:ea typeface="+mn-ea"/>
                <a:cs typeface="+mn-cs"/>
              </a:rPr>
              <a:t>Pavojingiausi yra unitazų, orkaičių valikliai,</a:t>
            </a:r>
            <a:r>
              <a:rPr lang="lt-LT" sz="1200" kern="1200" baseline="0" dirty="0" smtClean="0">
                <a:solidFill>
                  <a:schemeClr val="tx1"/>
                </a:solidFill>
                <a:effectLst/>
                <a:latin typeface="+mn-lt"/>
                <a:ea typeface="+mn-ea"/>
                <a:cs typeface="+mn-cs"/>
              </a:rPr>
              <a:t> </a:t>
            </a:r>
            <a:r>
              <a:rPr lang="lt-LT" sz="1200" kern="1200" baseline="0" dirty="0" err="1" smtClean="0">
                <a:solidFill>
                  <a:schemeClr val="tx1"/>
                </a:solidFill>
                <a:effectLst/>
                <a:latin typeface="+mn-lt"/>
                <a:ea typeface="+mn-ea"/>
                <a:cs typeface="+mn-cs"/>
              </a:rPr>
              <a:t>balikliai</a:t>
            </a:r>
            <a:r>
              <a:rPr lang="lt-LT" sz="1200" kern="1200" baseline="0" dirty="0" smtClean="0">
                <a:solidFill>
                  <a:schemeClr val="tx1"/>
                </a:solidFill>
                <a:effectLst/>
                <a:latin typeface="+mn-lt"/>
                <a:ea typeface="+mn-ea"/>
                <a:cs typeface="+mn-cs"/>
              </a:rPr>
              <a:t> bei koncentruoti </a:t>
            </a:r>
            <a:r>
              <a:rPr lang="lt-LT" sz="1200" kern="1200" baseline="0" dirty="0" err="1" smtClean="0">
                <a:solidFill>
                  <a:schemeClr val="tx1"/>
                </a:solidFill>
                <a:effectLst/>
                <a:latin typeface="+mn-lt"/>
                <a:ea typeface="+mn-ea"/>
                <a:cs typeface="+mn-cs"/>
              </a:rPr>
              <a:t>skalbikliai</a:t>
            </a:r>
            <a:r>
              <a:rPr lang="lt-LT" sz="1200" kern="1200" baseline="0" dirty="0" smtClean="0">
                <a:solidFill>
                  <a:schemeClr val="tx1"/>
                </a:solidFill>
                <a:effectLst/>
                <a:latin typeface="+mn-lt"/>
                <a:ea typeface="+mn-ea"/>
                <a:cs typeface="+mn-cs"/>
              </a:rPr>
              <a:t>. </a:t>
            </a:r>
            <a:endParaRPr lang="lt-LT"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lt-LT" sz="1200" kern="1200" dirty="0" smtClean="0">
                <a:solidFill>
                  <a:schemeClr val="tx1"/>
                </a:solidFill>
                <a:effectLst/>
                <a:latin typeface="+mn-lt"/>
                <a:ea typeface="+mn-ea"/>
                <a:cs typeface="+mn-cs"/>
              </a:rPr>
              <a:t>Daugelis namuose vartojamų buitinės chemijos produktų yra pavojingi juos prarijus, tačiau nereikėtų pamiršti, kad apsinuodyti galima ir nuodams patekus ant odos, į akis ar įkvėpus nuodingos medžiagos garų. Pavojus apsinuodyti</a:t>
            </a:r>
            <a:r>
              <a:rPr lang="lt-LT" sz="1200" kern="1200" baseline="0" dirty="0" smtClean="0">
                <a:solidFill>
                  <a:schemeClr val="tx1"/>
                </a:solidFill>
                <a:effectLst/>
                <a:latin typeface="+mn-lt"/>
                <a:ea typeface="+mn-ea"/>
                <a:cs typeface="+mn-cs"/>
              </a:rPr>
              <a:t> kyla ir sumaišius kelis skirtingus valiklius, kuomet gali įvykti cheminė reakcija ir išsiskirti dirginantys chloro garai.</a:t>
            </a:r>
            <a:endParaRPr lang="lt-LT"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lt-LT" sz="1200" kern="1200" dirty="0" smtClean="0">
              <a:solidFill>
                <a:schemeClr val="tx1"/>
              </a:solidFill>
              <a:effectLst/>
              <a:latin typeface="+mn-lt"/>
              <a:ea typeface="+mn-ea"/>
              <a:cs typeface="+mn-cs"/>
            </a:endParaRPr>
          </a:p>
          <a:p>
            <a:endParaRPr lang="lt-LT" dirty="0"/>
          </a:p>
        </p:txBody>
      </p:sp>
      <p:sp>
        <p:nvSpPr>
          <p:cNvPr id="4" name="Slide Number Placeholder 3"/>
          <p:cNvSpPr>
            <a:spLocks noGrp="1"/>
          </p:cNvSpPr>
          <p:nvPr>
            <p:ph type="sldNum" sz="quarter" idx="10"/>
          </p:nvPr>
        </p:nvSpPr>
        <p:spPr/>
        <p:txBody>
          <a:bodyPr/>
          <a:lstStyle/>
          <a:p>
            <a:fld id="{D7D8A2CB-8BAF-48D9-8FCF-285AEBB62C20}" type="slidenum">
              <a:rPr lang="lt-LT" smtClean="0"/>
              <a:t>5</a:t>
            </a:fld>
            <a:endParaRPr lang="lt-LT"/>
          </a:p>
        </p:txBody>
      </p:sp>
    </p:spTree>
    <p:extLst>
      <p:ext uri="{BB962C8B-B14F-4D97-AF65-F5344CB8AC3E}">
        <p14:creationId xmlns:p14="http://schemas.microsoft.com/office/powerpoint/2010/main" val="42065540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D7D8A2CB-8BAF-48D9-8FCF-285AEBB62C20}" type="slidenum">
              <a:rPr lang="lt-LT" smtClean="0"/>
              <a:t>32</a:t>
            </a:fld>
            <a:endParaRPr lang="lt-LT"/>
          </a:p>
        </p:txBody>
      </p:sp>
    </p:spTree>
    <p:extLst>
      <p:ext uri="{BB962C8B-B14F-4D97-AF65-F5344CB8AC3E}">
        <p14:creationId xmlns:p14="http://schemas.microsoft.com/office/powerpoint/2010/main" val="2971490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200" kern="1200" dirty="0" smtClean="0">
                <a:solidFill>
                  <a:schemeClr val="tx1"/>
                </a:solidFill>
                <a:effectLst/>
                <a:latin typeface="+mn-lt"/>
                <a:ea typeface="+mn-ea"/>
                <a:cs typeface="+mn-cs"/>
              </a:rPr>
              <a:t>Nuotraukoje:</a:t>
            </a:r>
            <a:r>
              <a:rPr lang="lt-LT" sz="1200" kern="1200" baseline="0" dirty="0" smtClean="0">
                <a:solidFill>
                  <a:schemeClr val="tx1"/>
                </a:solidFill>
                <a:effectLst/>
                <a:latin typeface="+mn-lt"/>
                <a:ea typeface="+mn-ea"/>
                <a:cs typeface="+mn-cs"/>
              </a:rPr>
              <a:t> žaislai </a:t>
            </a:r>
            <a:r>
              <a:rPr lang="lt-LT" sz="1200" i="1" kern="1200" baseline="0" dirty="0" smtClean="0">
                <a:solidFill>
                  <a:schemeClr val="tx1"/>
                </a:solidFill>
                <a:effectLst/>
                <a:latin typeface="+mn-lt"/>
                <a:ea typeface="+mn-ea"/>
                <a:cs typeface="+mn-cs"/>
              </a:rPr>
              <a:t>(kairėje</a:t>
            </a:r>
            <a:r>
              <a:rPr lang="lt-LT" sz="1200" kern="1200" baseline="0" dirty="0" smtClean="0">
                <a:solidFill>
                  <a:schemeClr val="tx1"/>
                </a:solidFill>
                <a:effectLst/>
                <a:latin typeface="+mn-lt"/>
                <a:ea typeface="+mn-ea"/>
                <a:cs typeface="+mn-cs"/>
              </a:rPr>
              <a:t>), saldainiai </a:t>
            </a:r>
            <a:r>
              <a:rPr lang="lt-LT" sz="1200" i="1" kern="1200" baseline="0" dirty="0" smtClean="0">
                <a:solidFill>
                  <a:schemeClr val="tx1"/>
                </a:solidFill>
                <a:effectLst/>
                <a:latin typeface="+mn-lt"/>
                <a:ea typeface="+mn-ea"/>
                <a:cs typeface="+mn-cs"/>
              </a:rPr>
              <a:t>(viduryje) </a:t>
            </a:r>
            <a:r>
              <a:rPr lang="lt-LT" sz="1200" kern="1200" baseline="0" dirty="0" smtClean="0">
                <a:solidFill>
                  <a:schemeClr val="tx1"/>
                </a:solidFill>
                <a:effectLst/>
                <a:latin typeface="+mn-lt"/>
                <a:ea typeface="+mn-ea"/>
                <a:cs typeface="+mn-cs"/>
              </a:rPr>
              <a:t>ir skalbimo kapsulės </a:t>
            </a:r>
            <a:r>
              <a:rPr lang="lt-LT" sz="1200" i="1" kern="1200" baseline="0" dirty="0" smtClean="0">
                <a:solidFill>
                  <a:schemeClr val="tx1"/>
                </a:solidFill>
                <a:effectLst/>
                <a:latin typeface="+mn-lt"/>
                <a:ea typeface="+mn-ea"/>
                <a:cs typeface="+mn-cs"/>
              </a:rPr>
              <a:t>(dešinėje). </a:t>
            </a:r>
          </a:p>
          <a:p>
            <a:pPr marL="0" marR="0" indent="0" algn="l" defTabSz="914400" rtl="0" eaLnBrk="1" fontAlgn="auto" latinLnBrk="0" hangingPunct="1">
              <a:lnSpc>
                <a:spcPct val="100000"/>
              </a:lnSpc>
              <a:spcBef>
                <a:spcPts val="0"/>
              </a:spcBef>
              <a:spcAft>
                <a:spcPts val="0"/>
              </a:spcAft>
              <a:buClrTx/>
              <a:buSzTx/>
              <a:buFontTx/>
              <a:buNone/>
              <a:tabLst/>
              <a:defRPr/>
            </a:pPr>
            <a:r>
              <a:rPr lang="lt-LT" sz="1200" kern="1200" baseline="0" dirty="0" smtClean="0">
                <a:solidFill>
                  <a:schemeClr val="tx1"/>
                </a:solidFill>
                <a:effectLst/>
                <a:latin typeface="+mn-lt"/>
                <a:ea typeface="+mn-ea"/>
                <a:cs typeface="+mn-cs"/>
              </a:rPr>
              <a:t>Skalbimo kapsulės ar indaplovių tabletės nors ir spalvotos bei kvapnios, prarytos gali sukelti sunkų apsinuodijimą. </a:t>
            </a:r>
            <a:r>
              <a:rPr lang="lt-LT" sz="1200" i="0" kern="1200" baseline="0" dirty="0" smtClean="0">
                <a:solidFill>
                  <a:schemeClr val="tx1"/>
                </a:solidFill>
                <a:effectLst/>
                <a:latin typeface="+mn-lt"/>
                <a:ea typeface="+mn-ea"/>
                <a:cs typeface="+mn-cs"/>
              </a:rPr>
              <a:t>Koncentruotuose </a:t>
            </a:r>
            <a:r>
              <a:rPr lang="lt-LT" sz="1200" i="0" kern="1200" baseline="0" dirty="0" err="1" smtClean="0">
                <a:solidFill>
                  <a:schemeClr val="tx1"/>
                </a:solidFill>
                <a:effectLst/>
                <a:latin typeface="+mn-lt"/>
                <a:ea typeface="+mn-ea"/>
                <a:cs typeface="+mn-cs"/>
              </a:rPr>
              <a:t>skalbikliuose</a:t>
            </a:r>
            <a:r>
              <a:rPr lang="lt-LT" sz="1200" i="0" kern="1200" baseline="0" dirty="0" smtClean="0">
                <a:solidFill>
                  <a:schemeClr val="tx1"/>
                </a:solidFill>
                <a:effectLst/>
                <a:latin typeface="+mn-lt"/>
                <a:ea typeface="+mn-ea"/>
                <a:cs typeface="+mn-cs"/>
              </a:rPr>
              <a:t>, taip pat ir skalbimo kapsulėse yra chemiškai agresyvių medžiagų. Jų prarijus gali išsivystyti cheminis virškinamojo trakto nudegimas, gali būti pažeisti plaučiai. Apsinuodijus didesniu kiekiu, ypač vaikui, gali iškilti grėsmė gyvybei. Skalbimo kapsulės pavojingos ir tuo, kad sušlapęs (</a:t>
            </a:r>
            <a:r>
              <a:rPr lang="lt-LT" sz="1200" i="0" kern="1200" baseline="0" dirty="0" err="1" smtClean="0">
                <a:solidFill>
                  <a:schemeClr val="tx1"/>
                </a:solidFill>
                <a:effectLst/>
                <a:latin typeface="+mn-lt"/>
                <a:ea typeface="+mn-ea"/>
                <a:cs typeface="+mn-cs"/>
              </a:rPr>
              <a:t>pvz</a:t>
            </a:r>
            <a:r>
              <a:rPr lang="lt-LT" sz="1200" i="0" kern="1200" baseline="0" dirty="0" smtClean="0">
                <a:solidFill>
                  <a:schemeClr val="tx1"/>
                </a:solidFill>
                <a:effectLst/>
                <a:latin typeface="+mn-lt"/>
                <a:ea typeface="+mn-ea"/>
                <a:cs typeface="+mn-cs"/>
              </a:rPr>
              <a:t>. aplaižytas) jų apvalkalas prakiūra pats.</a:t>
            </a:r>
            <a:endParaRPr lang="lt-LT" sz="1200" i="0" kern="1200" dirty="0" smtClean="0">
              <a:solidFill>
                <a:schemeClr val="tx1"/>
              </a:solidFill>
              <a:effectLst/>
              <a:latin typeface="+mn-lt"/>
              <a:ea typeface="+mn-ea"/>
              <a:cs typeface="+mn-cs"/>
            </a:endParaRPr>
          </a:p>
          <a:p>
            <a:endParaRPr lang="lt-LT" dirty="0"/>
          </a:p>
        </p:txBody>
      </p:sp>
      <p:sp>
        <p:nvSpPr>
          <p:cNvPr id="4" name="Slide Number Placeholder 3"/>
          <p:cNvSpPr>
            <a:spLocks noGrp="1"/>
          </p:cNvSpPr>
          <p:nvPr>
            <p:ph type="sldNum" sz="quarter" idx="10"/>
          </p:nvPr>
        </p:nvSpPr>
        <p:spPr/>
        <p:txBody>
          <a:bodyPr/>
          <a:lstStyle/>
          <a:p>
            <a:fld id="{D7D8A2CB-8BAF-48D9-8FCF-285AEBB62C20}" type="slidenum">
              <a:rPr lang="lt-LT" smtClean="0"/>
              <a:t>6</a:t>
            </a:fld>
            <a:endParaRPr lang="lt-LT"/>
          </a:p>
        </p:txBody>
      </p:sp>
    </p:spTree>
    <p:extLst>
      <p:ext uri="{BB962C8B-B14F-4D97-AF65-F5344CB8AC3E}">
        <p14:creationId xmlns:p14="http://schemas.microsoft.com/office/powerpoint/2010/main" val="3558331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kern="1200" dirty="0" smtClean="0">
                <a:solidFill>
                  <a:schemeClr val="tx1"/>
                </a:solidFill>
                <a:effectLst/>
                <a:latin typeface="+mn-lt"/>
                <a:ea typeface="+mn-ea"/>
                <a:cs typeface="+mn-cs"/>
              </a:rPr>
              <a:t>Vasarą labai padaugėja nukentėjusiųjų nuo vabzdžių įgėlimų. Lietuvoje gyvenantys vabzdžiai nėra labai nuodingi ir rimtesnių problemų sukelia tik alergiškiems žmonėms. </a:t>
            </a:r>
            <a:r>
              <a:rPr lang="lt-LT" sz="1200" kern="1200" dirty="0" err="1" smtClean="0">
                <a:solidFill>
                  <a:schemeClr val="tx1"/>
                </a:solidFill>
                <a:effectLst/>
                <a:latin typeface="+mn-lt"/>
                <a:ea typeface="+mn-ea"/>
                <a:cs typeface="+mn-cs"/>
              </a:rPr>
              <a:t>Geliantys</a:t>
            </a:r>
            <a:r>
              <a:rPr lang="lt-LT" sz="1200" kern="1200" dirty="0" smtClean="0">
                <a:solidFill>
                  <a:schemeClr val="tx1"/>
                </a:solidFill>
                <a:effectLst/>
                <a:latin typeface="+mn-lt"/>
                <a:ea typeface="+mn-ea"/>
                <a:cs typeface="+mn-cs"/>
              </a:rPr>
              <a:t> vabzdžiai yra šie:</a:t>
            </a:r>
          </a:p>
          <a:p>
            <a:pPr lvl="0"/>
            <a:r>
              <a:rPr lang="lt-LT" sz="1200" kern="1200" dirty="0" err="1" smtClean="0">
                <a:solidFill>
                  <a:schemeClr val="tx1"/>
                </a:solidFill>
                <a:effectLst/>
                <a:latin typeface="+mn-lt"/>
                <a:ea typeface="+mn-ea"/>
                <a:cs typeface="+mn-cs"/>
              </a:rPr>
              <a:t>Kraujasiurbiai</a:t>
            </a:r>
            <a:r>
              <a:rPr lang="lt-LT" sz="1200" kern="1200" dirty="0" smtClean="0">
                <a:solidFill>
                  <a:schemeClr val="tx1"/>
                </a:solidFill>
                <a:effectLst/>
                <a:latin typeface="+mn-lt"/>
                <a:ea typeface="+mn-ea"/>
                <a:cs typeface="+mn-cs"/>
              </a:rPr>
              <a:t>  - uodai, sparvos ir kiti;</a:t>
            </a:r>
          </a:p>
          <a:p>
            <a:pPr lvl="0"/>
            <a:r>
              <a:rPr lang="lt-LT" sz="1200" kern="1200" dirty="0" smtClean="0">
                <a:solidFill>
                  <a:schemeClr val="tx1"/>
                </a:solidFill>
                <a:effectLst/>
                <a:latin typeface="+mn-lt"/>
                <a:ea typeface="+mn-ea"/>
                <a:cs typeface="+mn-cs"/>
              </a:rPr>
              <a:t>Bitės, širšės.</a:t>
            </a:r>
            <a:endParaRPr lang="lt-LT"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7D8A2CB-8BAF-48D9-8FCF-285AEBB62C20}" type="slidenum">
              <a:rPr lang="lt-LT" smtClean="0"/>
              <a:t>7</a:t>
            </a:fld>
            <a:endParaRPr lang="lt-LT"/>
          </a:p>
        </p:txBody>
      </p:sp>
    </p:spTree>
    <p:extLst>
      <p:ext uri="{BB962C8B-B14F-4D97-AF65-F5344CB8AC3E}">
        <p14:creationId xmlns:p14="http://schemas.microsoft.com/office/powerpoint/2010/main" val="1065092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b="1" kern="1200" dirty="0" smtClean="0">
                <a:solidFill>
                  <a:schemeClr val="tx1"/>
                </a:solidFill>
                <a:effectLst/>
                <a:latin typeface="+mn-lt"/>
                <a:ea typeface="+mn-ea"/>
                <a:cs typeface="+mn-cs"/>
              </a:rPr>
              <a:t>Skruzdėlės</a:t>
            </a:r>
            <a:endParaRPr lang="lt-LT"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lt-LT" sz="1200" kern="1200" dirty="0" smtClean="0">
                <a:solidFill>
                  <a:schemeClr val="tx1"/>
                </a:solidFill>
                <a:effectLst/>
                <a:latin typeface="+mn-lt"/>
                <a:ea typeface="+mn-ea"/>
                <a:cs typeface="+mn-cs"/>
              </a:rPr>
              <a:t>Nors skruzdėlės ir negilia ir nėra </a:t>
            </a:r>
            <a:r>
              <a:rPr lang="lt-LT" sz="1200" kern="1200" dirty="0" err="1" smtClean="0">
                <a:solidFill>
                  <a:schemeClr val="tx1"/>
                </a:solidFill>
                <a:effectLst/>
                <a:latin typeface="+mn-lt"/>
                <a:ea typeface="+mn-ea"/>
                <a:cs typeface="+mn-cs"/>
              </a:rPr>
              <a:t>kraujasiurbės</a:t>
            </a:r>
            <a:r>
              <a:rPr lang="lt-LT" sz="1200" kern="1200" dirty="0" smtClean="0">
                <a:solidFill>
                  <a:schemeClr val="tx1"/>
                </a:solidFill>
                <a:effectLst/>
                <a:latin typeface="+mn-lt"/>
                <a:ea typeface="+mn-ea"/>
                <a:cs typeface="+mn-cs"/>
              </a:rPr>
              <a:t>, jos išskiria dirginančiai veikiantį sekretą. </a:t>
            </a:r>
            <a:r>
              <a:rPr lang="lt-LT" sz="1200" b="0" i="0" u="none" strike="noStrike" kern="1200" dirty="0" err="1" smtClean="0">
                <a:solidFill>
                  <a:schemeClr val="tx1"/>
                </a:solidFill>
                <a:effectLst/>
                <a:latin typeface="+mn-lt"/>
                <a:ea typeface="+mn-ea"/>
                <a:cs typeface="+mn-cs"/>
              </a:rPr>
              <a:t>Geluonies</a:t>
            </a:r>
            <a:r>
              <a:rPr lang="lt-LT" sz="1200" b="0" i="0" kern="1200" dirty="0" err="1" smtClean="0">
                <a:solidFill>
                  <a:schemeClr val="tx1"/>
                </a:solidFill>
                <a:effectLst/>
                <a:latin typeface="+mn-lt"/>
                <a:ea typeface="+mn-ea"/>
                <a:cs typeface="+mn-cs"/>
              </a:rPr>
              <a:t> nėra</a:t>
            </a:r>
            <a:r>
              <a:rPr lang="lt-LT" sz="1200" b="0" i="0" kern="1200" dirty="0" smtClean="0">
                <a:solidFill>
                  <a:schemeClr val="tx1"/>
                </a:solidFill>
                <a:effectLst/>
                <a:latin typeface="+mn-lt"/>
                <a:ea typeface="+mn-ea"/>
                <a:cs typeface="+mn-cs"/>
              </a:rPr>
              <a:t>. Pusę pilvelio </a:t>
            </a:r>
            <a:r>
              <a:rPr lang="lt-LT" sz="1200" b="0" i="0" kern="1200" dirty="0" err="1" smtClean="0">
                <a:solidFill>
                  <a:schemeClr val="tx1"/>
                </a:solidFill>
                <a:effectLst/>
                <a:latin typeface="+mn-lt"/>
                <a:ea typeface="+mn-ea"/>
                <a:cs typeface="+mn-cs"/>
              </a:rPr>
              <a:t>užima </a:t>
            </a:r>
            <a:r>
              <a:rPr lang="lt-LT" sz="1200" b="0" i="0" u="none" strike="noStrike" kern="1200" dirty="0" err="1" smtClean="0">
                <a:solidFill>
                  <a:schemeClr val="tx1"/>
                </a:solidFill>
                <a:effectLst/>
                <a:latin typeface="+mn-lt"/>
                <a:ea typeface="+mn-ea"/>
                <a:cs typeface="+mn-cs"/>
              </a:rPr>
              <a:t>nuodų</a:t>
            </a:r>
            <a:r>
              <a:rPr lang="lt-LT" sz="1200" b="0" i="0" kern="1200" dirty="0" err="1" smtClean="0">
                <a:solidFill>
                  <a:schemeClr val="tx1"/>
                </a:solidFill>
                <a:effectLst/>
                <a:latin typeface="+mn-lt"/>
                <a:ea typeface="+mn-ea"/>
                <a:cs typeface="+mn-cs"/>
              </a:rPr>
              <a:t> </a:t>
            </a:r>
            <a:r>
              <a:rPr lang="lt-LT" sz="1200" b="0" i="0" u="none" strike="noStrike" kern="1200" dirty="0" err="1" smtClean="0">
                <a:solidFill>
                  <a:schemeClr val="tx1"/>
                </a:solidFill>
                <a:effectLst/>
                <a:latin typeface="+mn-lt"/>
                <a:ea typeface="+mn-ea"/>
                <a:cs typeface="+mn-cs"/>
              </a:rPr>
              <a:t>liauka</a:t>
            </a:r>
            <a:r>
              <a:rPr lang="lt-LT" sz="1200" b="0" i="0" kern="1200" dirty="0" smtClean="0">
                <a:solidFill>
                  <a:schemeClr val="tx1"/>
                </a:solidFill>
                <a:effectLst/>
                <a:latin typeface="+mn-lt"/>
                <a:ea typeface="+mn-ea"/>
                <a:cs typeface="+mn-cs"/>
              </a:rPr>
              <a:t>, supama raumeninio maišelio. Raumenims susitraukiant nuodai išmetami iki kelių dešimčių cm į tolį. </a:t>
            </a:r>
            <a:r>
              <a:rPr lang="lt-LT" sz="1200" kern="1200" dirty="0" smtClean="0">
                <a:solidFill>
                  <a:schemeClr val="tx1"/>
                </a:solidFill>
                <a:effectLst/>
                <a:latin typeface="+mn-lt"/>
                <a:ea typeface="+mn-ea"/>
                <a:cs typeface="+mn-cs"/>
              </a:rPr>
              <a:t>Pagrindinė aktyvioji medžiaga – skruzdžių rūgštis. Pažeidimo vietoje oda parausta, patinsta, atsiranda lengvo uždegimo reiškinių, kartais gali susidaryti pūslelės. Specialaus gydymo nereikia.</a:t>
            </a:r>
          </a:p>
        </p:txBody>
      </p:sp>
      <p:sp>
        <p:nvSpPr>
          <p:cNvPr id="4" name="Slide Number Placeholder 3"/>
          <p:cNvSpPr>
            <a:spLocks noGrp="1"/>
          </p:cNvSpPr>
          <p:nvPr>
            <p:ph type="sldNum" sz="quarter" idx="10"/>
          </p:nvPr>
        </p:nvSpPr>
        <p:spPr/>
        <p:txBody>
          <a:bodyPr/>
          <a:lstStyle/>
          <a:p>
            <a:fld id="{D7D8A2CB-8BAF-48D9-8FCF-285AEBB62C20}" type="slidenum">
              <a:rPr lang="lt-LT" smtClean="0"/>
              <a:t>8</a:t>
            </a:fld>
            <a:endParaRPr lang="lt-LT"/>
          </a:p>
        </p:txBody>
      </p:sp>
    </p:spTree>
    <p:extLst>
      <p:ext uri="{BB962C8B-B14F-4D97-AF65-F5344CB8AC3E}">
        <p14:creationId xmlns:p14="http://schemas.microsoft.com/office/powerpoint/2010/main" val="2229419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b="1" kern="1200" dirty="0" smtClean="0">
                <a:solidFill>
                  <a:schemeClr val="tx1"/>
                </a:solidFill>
                <a:effectLst/>
                <a:latin typeface="+mn-lt"/>
                <a:ea typeface="+mn-ea"/>
                <a:cs typeface="+mn-cs"/>
              </a:rPr>
              <a:t>Bitės ir širšės</a:t>
            </a:r>
            <a:endParaRPr lang="lt-LT" sz="1200" kern="1200" dirty="0" smtClean="0">
              <a:solidFill>
                <a:schemeClr val="tx1"/>
              </a:solidFill>
              <a:effectLst/>
              <a:latin typeface="+mn-lt"/>
              <a:ea typeface="+mn-ea"/>
              <a:cs typeface="+mn-cs"/>
            </a:endParaRPr>
          </a:p>
          <a:p>
            <a:r>
              <a:rPr lang="lt-LT" sz="1200" kern="1200" dirty="0" smtClean="0">
                <a:solidFill>
                  <a:schemeClr val="tx1"/>
                </a:solidFill>
                <a:effectLst/>
                <a:latin typeface="+mn-lt"/>
                <a:ea typeface="+mn-ea"/>
                <a:cs typeface="+mn-cs"/>
              </a:rPr>
              <a:t>Bičių nuoduose yra baltyminių medžiagų bei fermentų, kurie veikia alergizuojančiai ir gali vietiškai sukelti uždegimą. Vapsvų ar širšių nuodai yra panašūs į bičių. Bitė </a:t>
            </a:r>
            <a:r>
              <a:rPr lang="lt-LT" sz="1200" kern="1200" dirty="0" err="1" smtClean="0">
                <a:solidFill>
                  <a:schemeClr val="tx1"/>
                </a:solidFill>
                <a:effectLst/>
                <a:latin typeface="+mn-lt"/>
                <a:ea typeface="+mn-ea"/>
                <a:cs typeface="+mn-cs"/>
              </a:rPr>
              <a:t>įgėlusi</a:t>
            </a:r>
            <a:r>
              <a:rPr lang="lt-LT" sz="1200" kern="1200" dirty="0" smtClean="0">
                <a:solidFill>
                  <a:schemeClr val="tx1"/>
                </a:solidFill>
                <a:effectLst/>
                <a:latin typeface="+mn-lt"/>
                <a:ea typeface="+mn-ea"/>
                <a:cs typeface="+mn-cs"/>
              </a:rPr>
              <a:t> palieka geluonį ir miršta.</a:t>
            </a:r>
          </a:p>
          <a:p>
            <a:r>
              <a:rPr lang="lt-LT" sz="1200" kern="1200" dirty="0" smtClean="0">
                <a:solidFill>
                  <a:schemeClr val="tx1"/>
                </a:solidFill>
                <a:effectLst/>
                <a:latin typeface="+mn-lt"/>
                <a:ea typeface="+mn-ea"/>
                <a:cs typeface="+mn-cs"/>
              </a:rPr>
              <a:t>Siekiant išvengti</a:t>
            </a:r>
            <a:r>
              <a:rPr lang="lt-LT" sz="1200" kern="1200" baseline="0" dirty="0" smtClean="0">
                <a:solidFill>
                  <a:schemeClr val="tx1"/>
                </a:solidFill>
                <a:effectLst/>
                <a:latin typeface="+mn-lt"/>
                <a:ea typeface="+mn-ea"/>
                <a:cs typeface="+mn-cs"/>
              </a:rPr>
              <a:t> šių vabzdžių draugijos, derėtų vengti kvėpintis, ypatingai karštomis ir tvankiomis dienomis. Iškylaujant gamtoje reikia būti labai atidiems, kad su maistu ar gėrimu vabzdys nepatektų į burną. Gėrimus reikėtų  laikyti uždarytus, negerti iš atvirai pabuvusių tamsių butelių ar skardinių, nes su gėrimų į burną gali patekti vabzdys.</a:t>
            </a:r>
            <a:endParaRPr lang="lt-LT" sz="1200" kern="1200" dirty="0" smtClean="0">
              <a:solidFill>
                <a:schemeClr val="tx1"/>
              </a:solidFill>
              <a:effectLst/>
              <a:latin typeface="+mn-lt"/>
              <a:ea typeface="+mn-ea"/>
              <a:cs typeface="+mn-cs"/>
            </a:endParaRPr>
          </a:p>
          <a:p>
            <a:r>
              <a:rPr lang="lt-LT" sz="1200" kern="1200" dirty="0" smtClean="0">
                <a:solidFill>
                  <a:schemeClr val="tx1"/>
                </a:solidFill>
                <a:effectLst/>
                <a:latin typeface="+mn-lt"/>
                <a:ea typeface="+mn-ea"/>
                <a:cs typeface="+mn-cs"/>
              </a:rPr>
              <a:t>Įprastinė reakcija įgėlimo vietoje – aštrus skausmas, patinimas, paprastai praeinantis per kelias valandas. Kartais audinių reakcija gali išplisti ir apimti visą galūnę, gali prisidėti antrinė infekcija, dėl kurios uždegiminė reakcija ir skausmas stiprėja. Viso organizmo uždegiminė reakcija būna, kai </a:t>
            </a:r>
            <a:r>
              <a:rPr lang="lt-LT" sz="1200" kern="1200" dirty="0" err="1" smtClean="0">
                <a:solidFill>
                  <a:schemeClr val="tx1"/>
                </a:solidFill>
                <a:effectLst/>
                <a:latin typeface="+mn-lt"/>
                <a:ea typeface="+mn-ea"/>
                <a:cs typeface="+mn-cs"/>
              </a:rPr>
              <a:t>įgelia</a:t>
            </a:r>
            <a:r>
              <a:rPr lang="lt-LT" sz="1200" kern="1200" dirty="0" smtClean="0">
                <a:solidFill>
                  <a:schemeClr val="tx1"/>
                </a:solidFill>
                <a:effectLst/>
                <a:latin typeface="+mn-lt"/>
                <a:ea typeface="+mn-ea"/>
                <a:cs typeface="+mn-cs"/>
              </a:rPr>
              <a:t> per 100 bičių, ir pasireiškia viduriavimu, pykinimu, vėmimu, trumpalaikiu sąmonės netekimu, sąnarių ir raumenų skausmu. Kai </a:t>
            </a:r>
            <a:r>
              <a:rPr lang="lt-LT" sz="1200" kern="1200" dirty="0" err="1" smtClean="0">
                <a:solidFill>
                  <a:schemeClr val="tx1"/>
                </a:solidFill>
                <a:effectLst/>
                <a:latin typeface="+mn-lt"/>
                <a:ea typeface="+mn-ea"/>
                <a:cs typeface="+mn-cs"/>
              </a:rPr>
              <a:t>įgelia</a:t>
            </a:r>
            <a:r>
              <a:rPr lang="lt-LT" sz="1200" kern="1200" dirty="0" smtClean="0">
                <a:solidFill>
                  <a:schemeClr val="tx1"/>
                </a:solidFill>
                <a:effectLst/>
                <a:latin typeface="+mn-lt"/>
                <a:ea typeface="+mn-ea"/>
                <a:cs typeface="+mn-cs"/>
              </a:rPr>
              <a:t> daugiau kaip 500 bičių, galima mirtis. </a:t>
            </a:r>
          </a:p>
          <a:p>
            <a:pPr marL="0" marR="0" indent="0" algn="l" defTabSz="914400" rtl="0" eaLnBrk="1" fontAlgn="auto" latinLnBrk="0" hangingPunct="1">
              <a:lnSpc>
                <a:spcPct val="100000"/>
              </a:lnSpc>
              <a:spcBef>
                <a:spcPts val="0"/>
              </a:spcBef>
              <a:spcAft>
                <a:spcPts val="0"/>
              </a:spcAft>
              <a:buClrTx/>
              <a:buSzTx/>
              <a:buFontTx/>
              <a:buNone/>
              <a:tabLst/>
              <a:defRPr/>
            </a:pPr>
            <a:r>
              <a:rPr lang="lt-LT" sz="1200" kern="1200" dirty="0" smtClean="0">
                <a:solidFill>
                  <a:schemeClr val="tx1"/>
                </a:solidFill>
                <a:effectLst/>
                <a:latin typeface="+mn-lt"/>
                <a:ea typeface="+mn-ea"/>
                <a:cs typeface="+mn-cs"/>
              </a:rPr>
              <a:t>Rimtesnių medicininių problemų iškyla, kai vabzdžiai </a:t>
            </a:r>
            <a:r>
              <a:rPr lang="lt-LT" sz="1200" kern="1200" dirty="0" err="1" smtClean="0">
                <a:solidFill>
                  <a:schemeClr val="tx1"/>
                </a:solidFill>
                <a:effectLst/>
                <a:latin typeface="+mn-lt"/>
                <a:ea typeface="+mn-ea"/>
                <a:cs typeface="+mn-cs"/>
              </a:rPr>
              <a:t>sugelia</a:t>
            </a:r>
            <a:r>
              <a:rPr lang="lt-LT" sz="1200" kern="1200" dirty="0" smtClean="0">
                <a:solidFill>
                  <a:schemeClr val="tx1"/>
                </a:solidFill>
                <a:effectLst/>
                <a:latin typeface="+mn-lt"/>
                <a:ea typeface="+mn-ea"/>
                <a:cs typeface="+mn-cs"/>
              </a:rPr>
              <a:t> alergišką asmenį. Tuomet vietinę odos reakciją užgožia viso organizmo atsakas į alergeną – staigus galvos svaigimas, bendras silpnumas, kraujospūdžio kritimas, net sąmonės netekimas. Alergiškam žmogui net vienos bitės įgėlimas gali būti mirtinas, todėl tokį žmogų būtina kuo skubiau vežti į gydymo įstaigą. </a:t>
            </a:r>
          </a:p>
          <a:p>
            <a:pPr marL="0" marR="0" indent="0" algn="l" defTabSz="914400" rtl="0" eaLnBrk="1" fontAlgn="auto" latinLnBrk="0" hangingPunct="1">
              <a:lnSpc>
                <a:spcPct val="100000"/>
              </a:lnSpc>
              <a:spcBef>
                <a:spcPts val="0"/>
              </a:spcBef>
              <a:spcAft>
                <a:spcPts val="0"/>
              </a:spcAft>
              <a:buClrTx/>
              <a:buSzTx/>
              <a:buFontTx/>
              <a:buNone/>
              <a:tabLst/>
              <a:defRPr/>
            </a:pPr>
            <a:r>
              <a:rPr lang="lt-LT" sz="1200" kern="1200" dirty="0" smtClean="0">
                <a:solidFill>
                  <a:schemeClr val="tx1"/>
                </a:solidFill>
                <a:effectLst/>
                <a:latin typeface="+mn-lt"/>
                <a:ea typeface="+mn-ea"/>
                <a:cs typeface="+mn-cs"/>
              </a:rPr>
              <a:t>Bitė ar širšė </a:t>
            </a:r>
            <a:r>
              <a:rPr lang="lt-LT" sz="1200" kern="1200" dirty="0" err="1" smtClean="0">
                <a:solidFill>
                  <a:schemeClr val="tx1"/>
                </a:solidFill>
                <a:effectLst/>
                <a:latin typeface="+mn-lt"/>
                <a:ea typeface="+mn-ea"/>
                <a:cs typeface="+mn-cs"/>
              </a:rPr>
              <a:t>įgėlus</a:t>
            </a:r>
            <a:r>
              <a:rPr lang="lt-LT" sz="1200" kern="1200" dirty="0" smtClean="0">
                <a:solidFill>
                  <a:schemeClr val="tx1"/>
                </a:solidFill>
                <a:effectLst/>
                <a:latin typeface="+mn-lt"/>
                <a:ea typeface="+mn-ea"/>
                <a:cs typeface="+mn-cs"/>
              </a:rPr>
              <a:t> į liežuvį, ryklę ar gerklas gali sukelti gyvybei grėsmingų kvėpavimo sutrikimų. Tokiu atveju taip pat nedelsiant reikia vykti į gydymo įstaigą.</a:t>
            </a:r>
            <a:endParaRPr lang="lt-LT" dirty="0" smtClean="0"/>
          </a:p>
          <a:p>
            <a:pPr eaLnBrk="1" hangingPunct="1">
              <a:lnSpc>
                <a:spcPct val="80000"/>
              </a:lnSpc>
            </a:pPr>
            <a:r>
              <a:rPr lang="lt-LT" sz="3600" b="0" dirty="0" smtClean="0">
                <a:effectLst/>
              </a:rPr>
              <a:t>Jei žmogus nėra alergiškas, įgėlimo vietą rekomenduojama tepti </a:t>
            </a:r>
            <a:r>
              <a:rPr lang="lt-LT" sz="3600" b="0" dirty="0" err="1" smtClean="0">
                <a:effectLst/>
              </a:rPr>
              <a:t>priešalergiškai</a:t>
            </a:r>
            <a:r>
              <a:rPr lang="lt-LT" sz="3600" b="0" dirty="0" smtClean="0">
                <a:effectLst/>
              </a:rPr>
              <a:t> veikiančiais tepalais (</a:t>
            </a:r>
            <a:r>
              <a:rPr lang="lt-LT" sz="3600" b="0" dirty="0" err="1" smtClean="0">
                <a:effectLst/>
              </a:rPr>
              <a:t>Psylo</a:t>
            </a:r>
            <a:r>
              <a:rPr lang="lt-LT" sz="3600" b="0" dirty="0" smtClean="0">
                <a:effectLst/>
              </a:rPr>
              <a:t> Balsam, </a:t>
            </a:r>
            <a:r>
              <a:rPr lang="lt-LT" sz="3600" b="0" dirty="0" err="1" smtClean="0">
                <a:effectLst/>
              </a:rPr>
              <a:t>Fenistil</a:t>
            </a:r>
            <a:r>
              <a:rPr lang="lt-LT" sz="3600" b="0" dirty="0" smtClean="0">
                <a:effectLst/>
              </a:rPr>
              <a:t> </a:t>
            </a:r>
            <a:r>
              <a:rPr lang="lt-LT" sz="3600" b="0" dirty="0" err="1" smtClean="0">
                <a:effectLst/>
              </a:rPr>
              <a:t>Gel</a:t>
            </a:r>
            <a:r>
              <a:rPr lang="lt-LT" sz="3600" b="0" dirty="0" smtClean="0">
                <a:effectLst/>
              </a:rPr>
              <a:t>). Jei įgėlimo vietoje liko geluonis, j</a:t>
            </a:r>
            <a:r>
              <a:rPr lang="lt-LT" sz="3600" b="0" baseline="0" dirty="0" smtClean="0">
                <a:effectLst/>
              </a:rPr>
              <a:t>į reikėtų atsargiai nubraukti (nesuspausti, kad jame esantys nuodai nepatektų į organizmą). </a:t>
            </a:r>
            <a:endParaRPr lang="lt-LT" dirty="0"/>
          </a:p>
        </p:txBody>
      </p:sp>
      <p:sp>
        <p:nvSpPr>
          <p:cNvPr id="4" name="Slide Number Placeholder 3"/>
          <p:cNvSpPr>
            <a:spLocks noGrp="1"/>
          </p:cNvSpPr>
          <p:nvPr>
            <p:ph type="sldNum" sz="quarter" idx="10"/>
          </p:nvPr>
        </p:nvSpPr>
        <p:spPr/>
        <p:txBody>
          <a:bodyPr/>
          <a:lstStyle/>
          <a:p>
            <a:fld id="{D7D8A2CB-8BAF-48D9-8FCF-285AEBB62C20}" type="slidenum">
              <a:rPr lang="lt-LT" smtClean="0"/>
              <a:t>9</a:t>
            </a:fld>
            <a:endParaRPr lang="lt-LT"/>
          </a:p>
        </p:txBody>
      </p:sp>
    </p:spTree>
    <p:extLst>
      <p:ext uri="{BB962C8B-B14F-4D97-AF65-F5344CB8AC3E}">
        <p14:creationId xmlns:p14="http://schemas.microsoft.com/office/powerpoint/2010/main" val="471895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D7D8A2CB-8BAF-48D9-8FCF-285AEBB62C20}" type="slidenum">
              <a:rPr lang="lt-LT" smtClean="0"/>
              <a:t>10</a:t>
            </a:fld>
            <a:endParaRPr lang="lt-LT"/>
          </a:p>
        </p:txBody>
      </p:sp>
    </p:spTree>
    <p:extLst>
      <p:ext uri="{BB962C8B-B14F-4D97-AF65-F5344CB8AC3E}">
        <p14:creationId xmlns:p14="http://schemas.microsoft.com/office/powerpoint/2010/main" val="2744412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200" b="0" i="0" kern="1200" dirty="0" smtClean="0">
                <a:solidFill>
                  <a:schemeClr val="tx1"/>
                </a:solidFill>
                <a:effectLst/>
                <a:latin typeface="+mn-lt"/>
                <a:ea typeface="+mn-ea"/>
                <a:cs typeface="+mn-cs"/>
              </a:rPr>
              <a:t>Vienintelė Lietuvoje nuodinga gyvatė - </a:t>
            </a:r>
            <a:r>
              <a:rPr lang="lt-LT" sz="1200" b="0" i="0" kern="1200" dirty="0" err="1" smtClean="0">
                <a:solidFill>
                  <a:schemeClr val="tx1"/>
                </a:solidFill>
                <a:effectLst/>
                <a:latin typeface="+mn-lt"/>
                <a:ea typeface="+mn-ea"/>
                <a:cs typeface="+mn-cs"/>
              </a:rPr>
              <a:t>angis </a:t>
            </a:r>
            <a:r>
              <a:rPr lang="lt-LT" sz="1200" b="0" i="1" kern="1200" dirty="0" err="1" smtClean="0">
                <a:solidFill>
                  <a:schemeClr val="tx1"/>
                </a:solidFill>
                <a:effectLst/>
                <a:latin typeface="+mn-lt"/>
                <a:ea typeface="+mn-ea"/>
                <a:cs typeface="+mn-cs"/>
              </a:rPr>
              <a:t>(Vipera</a:t>
            </a:r>
            <a:r>
              <a:rPr lang="lt-LT" sz="1200" b="0" i="1" kern="1200" dirty="0" smtClean="0">
                <a:solidFill>
                  <a:schemeClr val="tx1"/>
                </a:solidFill>
                <a:effectLst/>
                <a:latin typeface="+mn-lt"/>
                <a:ea typeface="+mn-ea"/>
                <a:cs typeface="+mn-cs"/>
              </a:rPr>
              <a:t> berus </a:t>
            </a:r>
            <a:r>
              <a:rPr lang="lt-LT" sz="1200" b="0" i="1" kern="1200" dirty="0" err="1" smtClean="0">
                <a:solidFill>
                  <a:schemeClr val="tx1"/>
                </a:solidFill>
                <a:effectLst/>
                <a:latin typeface="+mn-lt"/>
                <a:ea typeface="+mn-ea"/>
                <a:cs typeface="+mn-cs"/>
              </a:rPr>
              <a:t>L.)</a:t>
            </a:r>
            <a:r>
              <a:rPr lang="lt-LT" sz="1200" b="0" i="0" kern="1200" dirty="0" err="1" smtClean="0">
                <a:solidFill>
                  <a:schemeClr val="tx1"/>
                </a:solidFill>
                <a:effectLst/>
                <a:latin typeface="+mn-lt"/>
                <a:ea typeface="+mn-ea"/>
                <a:cs typeface="+mn-cs"/>
              </a:rPr>
              <a:t> dažnai</a:t>
            </a:r>
            <a:r>
              <a:rPr lang="lt-LT" sz="1200" b="0" i="0" kern="1200" dirty="0" smtClean="0">
                <a:solidFill>
                  <a:schemeClr val="tx1"/>
                </a:solidFill>
                <a:effectLst/>
                <a:latin typeface="+mn-lt"/>
                <a:ea typeface="+mn-ea"/>
                <a:cs typeface="+mn-cs"/>
              </a:rPr>
              <a:t> painiojama su </a:t>
            </a:r>
            <a:r>
              <a:rPr lang="lt-LT" sz="1200" b="0" i="0" kern="1200" dirty="0" err="1" smtClean="0">
                <a:solidFill>
                  <a:schemeClr val="tx1"/>
                </a:solidFill>
                <a:effectLst/>
                <a:latin typeface="+mn-lt"/>
                <a:ea typeface="+mn-ea"/>
                <a:cs typeface="+mn-cs"/>
              </a:rPr>
              <a:t>bekoju</a:t>
            </a:r>
            <a:r>
              <a:rPr lang="lt-LT" sz="1200" b="0" i="0" kern="1200" dirty="0" smtClean="0">
                <a:solidFill>
                  <a:schemeClr val="tx1"/>
                </a:solidFill>
                <a:effectLst/>
                <a:latin typeface="+mn-lt"/>
                <a:ea typeface="+mn-ea"/>
                <a:cs typeface="+mn-cs"/>
              </a:rPr>
              <a:t> driežu gluodenu ar žalčiu, kurie yra</a:t>
            </a:r>
            <a:r>
              <a:rPr lang="lt-LT" sz="1200" b="0" i="0" kern="1200" baseline="0" dirty="0" smtClean="0">
                <a:solidFill>
                  <a:schemeClr val="tx1"/>
                </a:solidFill>
                <a:effectLst/>
                <a:latin typeface="+mn-lt"/>
                <a:ea typeface="+mn-ea"/>
                <a:cs typeface="+mn-cs"/>
              </a:rPr>
              <a:t> </a:t>
            </a:r>
            <a:r>
              <a:rPr lang="lt-LT" sz="1200" b="0" i="0" u="sng" kern="1200" baseline="0" dirty="0" smtClean="0">
                <a:solidFill>
                  <a:schemeClr val="tx1"/>
                </a:solidFill>
                <a:effectLst/>
                <a:latin typeface="+mn-lt"/>
                <a:ea typeface="+mn-ea"/>
                <a:cs typeface="+mn-cs"/>
              </a:rPr>
              <a:t>nenuodingi.</a:t>
            </a:r>
            <a:endParaRPr lang="lt-LT" u="sng" dirty="0" smtClean="0"/>
          </a:p>
          <a:p>
            <a:endParaRPr lang="lt-LT" dirty="0"/>
          </a:p>
        </p:txBody>
      </p:sp>
      <p:sp>
        <p:nvSpPr>
          <p:cNvPr id="4" name="Slide Number Placeholder 3"/>
          <p:cNvSpPr>
            <a:spLocks noGrp="1"/>
          </p:cNvSpPr>
          <p:nvPr>
            <p:ph type="sldNum" sz="quarter" idx="10"/>
          </p:nvPr>
        </p:nvSpPr>
        <p:spPr/>
        <p:txBody>
          <a:bodyPr/>
          <a:lstStyle/>
          <a:p>
            <a:fld id="{D7D8A2CB-8BAF-48D9-8FCF-285AEBB62C20}" type="slidenum">
              <a:rPr lang="lt-LT" smtClean="0"/>
              <a:t>11</a:t>
            </a:fld>
            <a:endParaRPr lang="lt-LT"/>
          </a:p>
        </p:txBody>
      </p:sp>
    </p:spTree>
    <p:extLst>
      <p:ext uri="{BB962C8B-B14F-4D97-AF65-F5344CB8AC3E}">
        <p14:creationId xmlns:p14="http://schemas.microsoft.com/office/powerpoint/2010/main" val="3383345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lt-L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lt-LT"/>
          </a:p>
        </p:txBody>
      </p:sp>
      <p:sp>
        <p:nvSpPr>
          <p:cNvPr id="4" name="Date Placeholder 3"/>
          <p:cNvSpPr>
            <a:spLocks noGrp="1"/>
          </p:cNvSpPr>
          <p:nvPr>
            <p:ph type="dt" sz="half" idx="10"/>
          </p:nvPr>
        </p:nvSpPr>
        <p:spPr/>
        <p:txBody>
          <a:bodyPr/>
          <a:lstStyle/>
          <a:p>
            <a:fld id="{6897D0ED-AFC5-401E-8CAC-F9F0D4C4304F}" type="datetimeFigureOut">
              <a:rPr lang="lt-LT" smtClean="0"/>
              <a:t>2015.03.10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EFF2FB64-F971-46F5-96F2-463A830F0E3E}" type="slidenum">
              <a:rPr lang="lt-LT" smtClean="0"/>
              <a:t>‹#›</a:t>
            </a:fld>
            <a:endParaRPr lang="lt-LT"/>
          </a:p>
        </p:txBody>
      </p:sp>
    </p:spTree>
    <p:extLst>
      <p:ext uri="{BB962C8B-B14F-4D97-AF65-F5344CB8AC3E}">
        <p14:creationId xmlns:p14="http://schemas.microsoft.com/office/powerpoint/2010/main" val="2247220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fld id="{6897D0ED-AFC5-401E-8CAC-F9F0D4C4304F}" type="datetimeFigureOut">
              <a:rPr lang="lt-LT" smtClean="0"/>
              <a:t>2015.03.10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EFF2FB64-F971-46F5-96F2-463A830F0E3E}" type="slidenum">
              <a:rPr lang="lt-LT" smtClean="0"/>
              <a:t>‹#›</a:t>
            </a:fld>
            <a:endParaRPr lang="lt-LT"/>
          </a:p>
        </p:txBody>
      </p:sp>
    </p:spTree>
    <p:extLst>
      <p:ext uri="{BB962C8B-B14F-4D97-AF65-F5344CB8AC3E}">
        <p14:creationId xmlns:p14="http://schemas.microsoft.com/office/powerpoint/2010/main" val="3351380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lt-L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fld id="{6897D0ED-AFC5-401E-8CAC-F9F0D4C4304F}" type="datetimeFigureOut">
              <a:rPr lang="lt-LT" smtClean="0"/>
              <a:t>2015.03.10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EFF2FB64-F971-46F5-96F2-463A830F0E3E}" type="slidenum">
              <a:rPr lang="lt-LT" smtClean="0"/>
              <a:t>‹#›</a:t>
            </a:fld>
            <a:endParaRPr lang="lt-LT"/>
          </a:p>
        </p:txBody>
      </p:sp>
    </p:spTree>
    <p:extLst>
      <p:ext uri="{BB962C8B-B14F-4D97-AF65-F5344CB8AC3E}">
        <p14:creationId xmlns:p14="http://schemas.microsoft.com/office/powerpoint/2010/main" val="1485594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fld id="{6897D0ED-AFC5-401E-8CAC-F9F0D4C4304F}" type="datetimeFigureOut">
              <a:rPr lang="lt-LT" smtClean="0"/>
              <a:t>2015.03.10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EFF2FB64-F971-46F5-96F2-463A830F0E3E}" type="slidenum">
              <a:rPr lang="lt-LT" smtClean="0"/>
              <a:t>‹#›</a:t>
            </a:fld>
            <a:endParaRPr lang="lt-LT"/>
          </a:p>
        </p:txBody>
      </p:sp>
    </p:spTree>
    <p:extLst>
      <p:ext uri="{BB962C8B-B14F-4D97-AF65-F5344CB8AC3E}">
        <p14:creationId xmlns:p14="http://schemas.microsoft.com/office/powerpoint/2010/main" val="3422769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t-L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97D0ED-AFC5-401E-8CAC-F9F0D4C4304F}" type="datetimeFigureOut">
              <a:rPr lang="lt-LT" smtClean="0"/>
              <a:t>2015.03.10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EFF2FB64-F971-46F5-96F2-463A830F0E3E}" type="slidenum">
              <a:rPr lang="lt-LT" smtClean="0"/>
              <a:t>‹#›</a:t>
            </a:fld>
            <a:endParaRPr lang="lt-LT"/>
          </a:p>
        </p:txBody>
      </p:sp>
    </p:spTree>
    <p:extLst>
      <p:ext uri="{BB962C8B-B14F-4D97-AF65-F5344CB8AC3E}">
        <p14:creationId xmlns:p14="http://schemas.microsoft.com/office/powerpoint/2010/main" val="1936473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Date Placeholder 4"/>
          <p:cNvSpPr>
            <a:spLocks noGrp="1"/>
          </p:cNvSpPr>
          <p:nvPr>
            <p:ph type="dt" sz="half" idx="10"/>
          </p:nvPr>
        </p:nvSpPr>
        <p:spPr/>
        <p:txBody>
          <a:bodyPr/>
          <a:lstStyle/>
          <a:p>
            <a:fld id="{6897D0ED-AFC5-401E-8CAC-F9F0D4C4304F}" type="datetimeFigureOut">
              <a:rPr lang="lt-LT" smtClean="0"/>
              <a:t>2015.03.10</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EFF2FB64-F971-46F5-96F2-463A830F0E3E}" type="slidenum">
              <a:rPr lang="lt-LT" smtClean="0"/>
              <a:t>‹#›</a:t>
            </a:fld>
            <a:endParaRPr lang="lt-LT"/>
          </a:p>
        </p:txBody>
      </p:sp>
    </p:spTree>
    <p:extLst>
      <p:ext uri="{BB962C8B-B14F-4D97-AF65-F5344CB8AC3E}">
        <p14:creationId xmlns:p14="http://schemas.microsoft.com/office/powerpoint/2010/main" val="1610893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lt-L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7" name="Date Placeholder 6"/>
          <p:cNvSpPr>
            <a:spLocks noGrp="1"/>
          </p:cNvSpPr>
          <p:nvPr>
            <p:ph type="dt" sz="half" idx="10"/>
          </p:nvPr>
        </p:nvSpPr>
        <p:spPr/>
        <p:txBody>
          <a:bodyPr/>
          <a:lstStyle/>
          <a:p>
            <a:fld id="{6897D0ED-AFC5-401E-8CAC-F9F0D4C4304F}" type="datetimeFigureOut">
              <a:rPr lang="lt-LT" smtClean="0"/>
              <a:t>2015.03.10</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EFF2FB64-F971-46F5-96F2-463A830F0E3E}" type="slidenum">
              <a:rPr lang="lt-LT" smtClean="0"/>
              <a:t>‹#›</a:t>
            </a:fld>
            <a:endParaRPr lang="lt-LT"/>
          </a:p>
        </p:txBody>
      </p:sp>
    </p:spTree>
    <p:extLst>
      <p:ext uri="{BB962C8B-B14F-4D97-AF65-F5344CB8AC3E}">
        <p14:creationId xmlns:p14="http://schemas.microsoft.com/office/powerpoint/2010/main" val="4284642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Date Placeholder 2"/>
          <p:cNvSpPr>
            <a:spLocks noGrp="1"/>
          </p:cNvSpPr>
          <p:nvPr>
            <p:ph type="dt" sz="half" idx="10"/>
          </p:nvPr>
        </p:nvSpPr>
        <p:spPr/>
        <p:txBody>
          <a:bodyPr/>
          <a:lstStyle/>
          <a:p>
            <a:fld id="{6897D0ED-AFC5-401E-8CAC-F9F0D4C4304F}" type="datetimeFigureOut">
              <a:rPr lang="lt-LT" smtClean="0"/>
              <a:t>2015.03.10</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EFF2FB64-F971-46F5-96F2-463A830F0E3E}" type="slidenum">
              <a:rPr lang="lt-LT" smtClean="0"/>
              <a:t>‹#›</a:t>
            </a:fld>
            <a:endParaRPr lang="lt-LT"/>
          </a:p>
        </p:txBody>
      </p:sp>
    </p:spTree>
    <p:extLst>
      <p:ext uri="{BB962C8B-B14F-4D97-AF65-F5344CB8AC3E}">
        <p14:creationId xmlns:p14="http://schemas.microsoft.com/office/powerpoint/2010/main" val="1576792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97D0ED-AFC5-401E-8CAC-F9F0D4C4304F}" type="datetimeFigureOut">
              <a:rPr lang="lt-LT" smtClean="0"/>
              <a:t>2015.03.10</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EFF2FB64-F971-46F5-96F2-463A830F0E3E}" type="slidenum">
              <a:rPr lang="lt-LT" smtClean="0"/>
              <a:t>‹#›</a:t>
            </a:fld>
            <a:endParaRPr lang="lt-LT"/>
          </a:p>
        </p:txBody>
      </p:sp>
    </p:spTree>
    <p:extLst>
      <p:ext uri="{BB962C8B-B14F-4D97-AF65-F5344CB8AC3E}">
        <p14:creationId xmlns:p14="http://schemas.microsoft.com/office/powerpoint/2010/main" val="2737130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lt-L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97D0ED-AFC5-401E-8CAC-F9F0D4C4304F}" type="datetimeFigureOut">
              <a:rPr lang="lt-LT" smtClean="0"/>
              <a:t>2015.03.10</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EFF2FB64-F971-46F5-96F2-463A830F0E3E}" type="slidenum">
              <a:rPr lang="lt-LT" smtClean="0"/>
              <a:t>‹#›</a:t>
            </a:fld>
            <a:endParaRPr lang="lt-LT"/>
          </a:p>
        </p:txBody>
      </p:sp>
    </p:spTree>
    <p:extLst>
      <p:ext uri="{BB962C8B-B14F-4D97-AF65-F5344CB8AC3E}">
        <p14:creationId xmlns:p14="http://schemas.microsoft.com/office/powerpoint/2010/main" val="2540038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t-L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97D0ED-AFC5-401E-8CAC-F9F0D4C4304F}" type="datetimeFigureOut">
              <a:rPr lang="lt-LT" smtClean="0"/>
              <a:t>2015.03.10</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EFF2FB64-F971-46F5-96F2-463A830F0E3E}" type="slidenum">
              <a:rPr lang="lt-LT" smtClean="0"/>
              <a:t>‹#›</a:t>
            </a:fld>
            <a:endParaRPr lang="lt-LT"/>
          </a:p>
        </p:txBody>
      </p:sp>
    </p:spTree>
    <p:extLst>
      <p:ext uri="{BB962C8B-B14F-4D97-AF65-F5344CB8AC3E}">
        <p14:creationId xmlns:p14="http://schemas.microsoft.com/office/powerpoint/2010/main" val="365879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lt-L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97D0ED-AFC5-401E-8CAC-F9F0D4C4304F}" type="datetimeFigureOut">
              <a:rPr lang="lt-LT" smtClean="0"/>
              <a:t>2015.03.10</a:t>
            </a:fld>
            <a:endParaRPr lang="lt-L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F2FB64-F971-46F5-96F2-463A830F0E3E}" type="slidenum">
              <a:rPr lang="lt-LT" smtClean="0"/>
              <a:t>‹#›</a:t>
            </a:fld>
            <a:endParaRPr lang="lt-LT"/>
          </a:p>
        </p:txBody>
      </p:sp>
    </p:spTree>
    <p:extLst>
      <p:ext uri="{BB962C8B-B14F-4D97-AF65-F5344CB8AC3E}">
        <p14:creationId xmlns:p14="http://schemas.microsoft.com/office/powerpoint/2010/main" val="4024186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48349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79775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2132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63461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82506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11529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32556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11981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81294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33136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76235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37768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21573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69368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79554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50914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78953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10341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97575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981413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688975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86923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015627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006413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270275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64850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33684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96729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97216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91833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10296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438391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1755</Words>
  <Application>Microsoft Office PowerPoint</Application>
  <PresentationFormat>On-screen Show (4:3)</PresentationFormat>
  <Paragraphs>158</Paragraphs>
  <Slides>32</Slides>
  <Notes>30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LAIMA</dc:creator>
  <cp:lastModifiedBy>LAIMA</cp:lastModifiedBy>
  <cp:revision>5</cp:revision>
  <dcterms:created xsi:type="dcterms:W3CDTF">2015-03-10T08:20:07Z</dcterms:created>
  <dcterms:modified xsi:type="dcterms:W3CDTF">2015-03-10T08:57:23Z</dcterms:modified>
</cp:coreProperties>
</file>